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4" r:id="rId1"/>
  </p:sldMasterIdLst>
  <p:notesMasterIdLst>
    <p:notesMasterId r:id="rId29"/>
  </p:notesMasterIdLst>
  <p:handoutMasterIdLst>
    <p:handoutMasterId r:id="rId30"/>
  </p:handoutMasterIdLst>
  <p:sldIdLst>
    <p:sldId id="256" r:id="rId2"/>
    <p:sldId id="257" r:id="rId3"/>
    <p:sldId id="281" r:id="rId4"/>
    <p:sldId id="259" r:id="rId5"/>
    <p:sldId id="260" r:id="rId6"/>
    <p:sldId id="261" r:id="rId7"/>
    <p:sldId id="293" r:id="rId8"/>
    <p:sldId id="263" r:id="rId9"/>
    <p:sldId id="264" r:id="rId10"/>
    <p:sldId id="283" r:id="rId11"/>
    <p:sldId id="290" r:id="rId12"/>
    <p:sldId id="296" r:id="rId13"/>
    <p:sldId id="295" r:id="rId14"/>
    <p:sldId id="270" r:id="rId15"/>
    <p:sldId id="269" r:id="rId16"/>
    <p:sldId id="267" r:id="rId17"/>
    <p:sldId id="275" r:id="rId18"/>
    <p:sldId id="274" r:id="rId19"/>
    <p:sldId id="273" r:id="rId20"/>
    <p:sldId id="272" r:id="rId21"/>
    <p:sldId id="292" r:id="rId22"/>
    <p:sldId id="302" r:id="rId23"/>
    <p:sldId id="300" r:id="rId24"/>
    <p:sldId id="282" r:id="rId25"/>
    <p:sldId id="294" r:id="rId26"/>
    <p:sldId id="301" r:id="rId27"/>
    <p:sldId id="28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358F"/>
    <a:srgbClr val="6BC956"/>
    <a:srgbClr val="C849C5"/>
    <a:srgbClr val="970714"/>
    <a:srgbClr val="E6A68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302" autoAdjust="0"/>
  </p:normalViewPr>
  <p:slideViewPr>
    <p:cSldViewPr snapToGrid="0" snapToObjects="1">
      <p:cViewPr>
        <p:scale>
          <a:sx n="100" d="100"/>
          <a:sy n="100" d="100"/>
        </p:scale>
        <p:origin x="-760" y="12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74B57AC-018F-4E4B-82C0-0452DE8A6DE2}" type="datetimeFigureOut">
              <a:rPr lang="en-US" smtClean="0"/>
              <a:t>28/10/14</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87C911B-D63B-A849-A031-A16983795D10}" type="slidenum">
              <a:rPr lang="en-GB" smtClean="0"/>
              <a:t>‹#›</a:t>
            </a:fld>
            <a:endParaRPr lang="en-GB"/>
          </a:p>
        </p:txBody>
      </p:sp>
    </p:spTree>
    <p:extLst>
      <p:ext uri="{BB962C8B-B14F-4D97-AF65-F5344CB8AC3E}">
        <p14:creationId xmlns:p14="http://schemas.microsoft.com/office/powerpoint/2010/main" val="37983831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1160EF-24B9-894F-86F3-828F9A3D363A}" type="datetimeFigureOut">
              <a:rPr lang="en-US" smtClean="0"/>
              <a:t>28/10/14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FF7720-4587-1344-8F63-868EE0641C4F}" type="slidenum">
              <a:rPr lang="en-GB" smtClean="0"/>
              <a:t>‹#›</a:t>
            </a:fld>
            <a:endParaRPr lang="en-GB"/>
          </a:p>
        </p:txBody>
      </p:sp>
    </p:spTree>
    <p:extLst>
      <p:ext uri="{BB962C8B-B14F-4D97-AF65-F5344CB8AC3E}">
        <p14:creationId xmlns:p14="http://schemas.microsoft.com/office/powerpoint/2010/main" val="269533080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7FF7720-4587-1344-8F63-868EE0641C4F}" type="slidenum">
              <a:rPr lang="en-GB" smtClean="0"/>
              <a:t>1</a:t>
            </a:fld>
            <a:endParaRPr lang="en-GB"/>
          </a:p>
        </p:txBody>
      </p:sp>
    </p:spTree>
    <p:extLst>
      <p:ext uri="{BB962C8B-B14F-4D97-AF65-F5344CB8AC3E}">
        <p14:creationId xmlns:p14="http://schemas.microsoft.com/office/powerpoint/2010/main" val="3610003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Most effective way of communicating what was meant by brand management was to draw up a visual model. This based on model from only published paper on small charity branding and rebranding matrix from SME research. </a:t>
            </a:r>
          </a:p>
          <a:p>
            <a:endParaRPr lang="en-GB" baseline="0" dirty="0" smtClean="0"/>
          </a:p>
          <a:p>
            <a:r>
              <a:rPr lang="en-GB" baseline="0" dirty="0" smtClean="0"/>
              <a:t>The continuum chosen partly because other brand studies had trialled branding continuums but mainly because brand management is an organic activity and brands will require different approaches to management and development depending on where brand is in lifecycle. Continuums imply neither absence nor presence. </a:t>
            </a:r>
          </a:p>
          <a:p>
            <a:endParaRPr lang="en-GB" baseline="0" dirty="0" smtClean="0"/>
          </a:p>
        </p:txBody>
      </p:sp>
      <p:sp>
        <p:nvSpPr>
          <p:cNvPr id="4" name="Slide Number Placeholder 3"/>
          <p:cNvSpPr>
            <a:spLocks noGrp="1"/>
          </p:cNvSpPr>
          <p:nvPr>
            <p:ph type="sldNum" sz="quarter" idx="10"/>
          </p:nvPr>
        </p:nvSpPr>
        <p:spPr/>
        <p:txBody>
          <a:bodyPr/>
          <a:lstStyle/>
          <a:p>
            <a:fld id="{D7FF7720-4587-1344-8F63-868EE0641C4F}" type="slidenum">
              <a:rPr lang="en-GB" smtClean="0"/>
              <a:t>10</a:t>
            </a:fld>
            <a:endParaRPr lang="en-GB"/>
          </a:p>
        </p:txBody>
      </p:sp>
    </p:spTree>
    <p:extLst>
      <p:ext uri="{BB962C8B-B14F-4D97-AF65-F5344CB8AC3E}">
        <p14:creationId xmlns:p14="http://schemas.microsoft.com/office/powerpoint/2010/main" val="993510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Large charity brand research consistent charities about social change – long-term activity – therefore charities need to refresh, renew or rebrand to stay relevant over lifetime of organisation.</a:t>
            </a:r>
          </a:p>
          <a:p>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71% charities in Small Charity Brand survey expected to be around for 50 years +.</a:t>
            </a:r>
            <a:endParaRPr lang="en-GB" dirty="0" smtClean="0"/>
          </a:p>
          <a:p>
            <a:endParaRPr lang="en-GB" baseline="0" dirty="0" smtClean="0"/>
          </a:p>
          <a:p>
            <a:r>
              <a:rPr lang="en-GB" baseline="0" dirty="0" smtClean="0"/>
              <a:t>Brand evolve, renew and revolve refer to different levels of rebranding activity – terms taken from rebranding model developed with SMEs. </a:t>
            </a:r>
          </a:p>
        </p:txBody>
      </p:sp>
      <p:sp>
        <p:nvSpPr>
          <p:cNvPr id="4" name="Slide Number Placeholder 3"/>
          <p:cNvSpPr>
            <a:spLocks noGrp="1"/>
          </p:cNvSpPr>
          <p:nvPr>
            <p:ph type="sldNum" sz="quarter" idx="10"/>
          </p:nvPr>
        </p:nvSpPr>
        <p:spPr/>
        <p:txBody>
          <a:bodyPr/>
          <a:lstStyle/>
          <a:p>
            <a:fld id="{D7FF7720-4587-1344-8F63-868EE0641C4F}" type="slidenum">
              <a:rPr lang="en-GB" smtClean="0"/>
              <a:t>11</a:t>
            </a:fld>
            <a:endParaRPr lang="en-GB"/>
          </a:p>
        </p:txBody>
      </p:sp>
    </p:spTree>
    <p:extLst>
      <p:ext uri="{BB962C8B-B14F-4D97-AF65-F5344CB8AC3E}">
        <p14:creationId xmlns:p14="http://schemas.microsoft.com/office/powerpoint/2010/main" val="313035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Branding ‘stages’ rewritten as practical</a:t>
            </a:r>
            <a:r>
              <a:rPr lang="en-GB" baseline="0" dirty="0" smtClean="0"/>
              <a:t> statements for charity managers to understand points at which a charity may need to retain its current brand or consider one or more of the rebranding activities – and which ones! </a:t>
            </a:r>
          </a:p>
          <a:p>
            <a:endParaRPr lang="en-GB" dirty="0" smtClean="0"/>
          </a:p>
          <a:p>
            <a:r>
              <a:rPr lang="en-GB" dirty="0" smtClean="0"/>
              <a:t>Most small charities </a:t>
            </a:r>
            <a:r>
              <a:rPr lang="en-GB" baseline="0" dirty="0" smtClean="0"/>
              <a:t>placed their brands at ‘brand renew’ stage – indicating those orgs should implement brand management activities up to and including rebranding activities listed under brand renew – i.e. refresh values,  refresh colours and change straplines and / or logos.</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12</a:t>
            </a:fld>
            <a:endParaRPr lang="en-GB"/>
          </a:p>
        </p:txBody>
      </p:sp>
    </p:spTree>
    <p:extLst>
      <p:ext uri="{BB962C8B-B14F-4D97-AF65-F5344CB8AC3E}">
        <p14:creationId xmlns:p14="http://schemas.microsoft.com/office/powerpoint/2010/main" val="1765517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When asked </a:t>
            </a:r>
            <a:r>
              <a:rPr lang="en-GB" baseline="0" dirty="0" smtClean="0"/>
              <a:t>found that small charities managing their brands.</a:t>
            </a:r>
          </a:p>
          <a:p>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Plus they were indeed doing or have considered all brand management activities up to and including ‘brand renew’ - i.e. refresh values,  refresh colours and change straplines and / or logos.</a:t>
            </a:r>
          </a:p>
          <a:p>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13</a:t>
            </a:fld>
            <a:endParaRPr lang="en-GB"/>
          </a:p>
        </p:txBody>
      </p:sp>
    </p:spTree>
    <p:extLst>
      <p:ext uri="{BB962C8B-B14F-4D97-AF65-F5344CB8AC3E}">
        <p14:creationId xmlns:p14="http://schemas.microsoft.com/office/powerpoint/2010/main" val="1088650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Accepted in research with larger charities and corporates that brand management is strategic tool and in commercial organisations has monetary value in annual accounts – oftentimes greater than value other company assets.</a:t>
            </a:r>
          </a:p>
          <a:p>
            <a:endParaRPr lang="en-GB" baseline="0" dirty="0" smtClean="0"/>
          </a:p>
          <a:p>
            <a:r>
              <a:rPr lang="en-GB" baseline="0" dirty="0" smtClean="0"/>
              <a:t>Personal experience working with smaller charities often debate about if branding delivers strategic benefits or aligned to strategic outcomes and goals.</a:t>
            </a:r>
          </a:p>
          <a:p>
            <a:endParaRPr lang="en-GB" baseline="0" dirty="0" smtClean="0"/>
          </a:p>
          <a:p>
            <a:r>
              <a:rPr lang="en-GB" dirty="0" smtClean="0"/>
              <a:t>Deliberately split out outcomes</a:t>
            </a:r>
            <a:r>
              <a:rPr lang="en-GB" baseline="0" dirty="0" smtClean="0"/>
              <a:t> and outputs </a:t>
            </a:r>
            <a:r>
              <a:rPr lang="en-GB" dirty="0" smtClean="0"/>
              <a:t>to investigate</a:t>
            </a:r>
            <a:r>
              <a:rPr lang="en-GB" baseline="0" dirty="0" smtClean="0"/>
              <a:t> if small charities were associating brand management with strategic evaluation of their brand’s role.  Outcomes products and functions of brand management that are ‘softer’ and can be more difficult to measure. </a:t>
            </a:r>
          </a:p>
          <a:p>
            <a:endParaRPr lang="en-GB" baseline="0" dirty="0" smtClean="0"/>
          </a:p>
          <a:p>
            <a:r>
              <a:rPr lang="en-GB" baseline="0" dirty="0" smtClean="0"/>
              <a:t>Outcomes taken from branding literature across all sectors.</a:t>
            </a:r>
          </a:p>
          <a:p>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14</a:t>
            </a:fld>
            <a:endParaRPr lang="en-GB"/>
          </a:p>
        </p:txBody>
      </p:sp>
    </p:spTree>
    <p:extLst>
      <p:ext uri="{BB962C8B-B14F-4D97-AF65-F5344CB8AC3E}">
        <p14:creationId xmlns:p14="http://schemas.microsoft.com/office/powerpoint/2010/main" val="15233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Outputs are </a:t>
            </a:r>
            <a:r>
              <a:rPr lang="en-GB" baseline="0" dirty="0" smtClean="0"/>
              <a:t>functions and products of brand management that can be (more easily) measured. Again, drawn from literature across all sectors.</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15</a:t>
            </a:fld>
            <a:endParaRPr lang="en-GB"/>
          </a:p>
        </p:txBody>
      </p:sp>
    </p:spTree>
    <p:extLst>
      <p:ext uri="{BB962C8B-B14F-4D97-AF65-F5344CB8AC3E}">
        <p14:creationId xmlns:p14="http://schemas.microsoft.com/office/powerpoint/2010/main" val="328545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After testing if small charities were managing brands next stage was to test whether brand management themes found in literature – barriers, drivers and benefits – applied to small charities.</a:t>
            </a:r>
          </a:p>
          <a:p>
            <a:endParaRPr lang="en-GB" baseline="0" dirty="0" smtClean="0"/>
          </a:p>
          <a:p>
            <a:r>
              <a:rPr lang="en-GB" baseline="0" dirty="0" smtClean="0"/>
              <a:t>This model has barriers found in large charity research as any barriers found in corporate literature thought to be too far removed from experience of small charities.</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16</a:t>
            </a:fld>
            <a:endParaRPr lang="en-GB"/>
          </a:p>
        </p:txBody>
      </p:sp>
    </p:spTree>
    <p:extLst>
      <p:ext uri="{BB962C8B-B14F-4D97-AF65-F5344CB8AC3E}">
        <p14:creationId xmlns:p14="http://schemas.microsoft.com/office/powerpoint/2010/main" val="332892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Brand outcomes additions also added by focus</a:t>
            </a:r>
            <a:r>
              <a:rPr lang="en-GB" baseline="0" dirty="0" smtClean="0"/>
              <a:t> group with suggestions about how small charities apply in workplace.</a:t>
            </a:r>
          </a:p>
          <a:p>
            <a:endParaRPr lang="en-GB" baseline="0" dirty="0" smtClean="0"/>
          </a:p>
          <a:p>
            <a:r>
              <a:rPr lang="en-GB" baseline="0" dirty="0" smtClean="0"/>
              <a:t>Outcomes are changes and learning that result from good brand management – often ‘softer’ and more tricky to measure.</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17</a:t>
            </a:fld>
            <a:endParaRPr lang="en-GB"/>
          </a:p>
        </p:txBody>
      </p:sp>
    </p:spTree>
    <p:extLst>
      <p:ext uri="{BB962C8B-B14F-4D97-AF65-F5344CB8AC3E}">
        <p14:creationId xmlns:p14="http://schemas.microsoft.com/office/powerpoint/2010/main" val="3225250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Suggestions from focus group</a:t>
            </a:r>
            <a:r>
              <a:rPr lang="en-GB" baseline="0" dirty="0" smtClean="0"/>
              <a:t> about </a:t>
            </a:r>
            <a:r>
              <a:rPr lang="en-GB" dirty="0" smtClean="0"/>
              <a:t>how to </a:t>
            </a:r>
            <a:r>
              <a:rPr lang="en-GB" dirty="0" err="1" smtClean="0"/>
              <a:t>operationalise</a:t>
            </a:r>
            <a:r>
              <a:rPr lang="en-GB" baseline="0" dirty="0" smtClean="0"/>
              <a:t> outputs.</a:t>
            </a:r>
          </a:p>
          <a:p>
            <a:endParaRPr lang="en-GB" baseline="0" dirty="0" smtClean="0"/>
          </a:p>
          <a:p>
            <a:r>
              <a:rPr lang="en-GB" baseline="0" dirty="0" smtClean="0"/>
              <a:t>Outputs are the functions and products of good brand management that can be quantified.</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18</a:t>
            </a:fld>
            <a:endParaRPr lang="en-GB"/>
          </a:p>
        </p:txBody>
      </p:sp>
    </p:spTree>
    <p:extLst>
      <p:ext uri="{BB962C8B-B14F-4D97-AF65-F5344CB8AC3E}">
        <p14:creationId xmlns:p14="http://schemas.microsoft.com/office/powerpoint/2010/main" val="4151607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Additions</a:t>
            </a:r>
            <a:r>
              <a:rPr lang="en-GB" baseline="0" dirty="0" smtClean="0"/>
              <a:t> to brand benefits and barriers added by survey respondents and Appreciative Inquiry focus group.</a:t>
            </a:r>
          </a:p>
          <a:p>
            <a:endParaRPr lang="en-GB" baseline="0" dirty="0" smtClean="0"/>
          </a:p>
          <a:p>
            <a:r>
              <a:rPr lang="en-GB" baseline="0" dirty="0" smtClean="0"/>
              <a:t>Specific additional issues faced by small charities not found in research with larger charities or commercial organisations.</a:t>
            </a:r>
          </a:p>
        </p:txBody>
      </p:sp>
      <p:sp>
        <p:nvSpPr>
          <p:cNvPr id="4" name="Slide Number Placeholder 3"/>
          <p:cNvSpPr>
            <a:spLocks noGrp="1"/>
          </p:cNvSpPr>
          <p:nvPr>
            <p:ph type="sldNum" sz="quarter" idx="10"/>
          </p:nvPr>
        </p:nvSpPr>
        <p:spPr/>
        <p:txBody>
          <a:bodyPr/>
          <a:lstStyle/>
          <a:p>
            <a:fld id="{D7FF7720-4587-1344-8F63-868EE0641C4F}" type="slidenum">
              <a:rPr lang="en-GB" smtClean="0"/>
              <a:t>19</a:t>
            </a:fld>
            <a:endParaRPr lang="en-GB"/>
          </a:p>
        </p:txBody>
      </p:sp>
    </p:spTree>
    <p:extLst>
      <p:ext uri="{BB962C8B-B14F-4D97-AF65-F5344CB8AC3E}">
        <p14:creationId xmlns:p14="http://schemas.microsoft.com/office/powerpoint/2010/main" val="1990165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7FF7720-4587-1344-8F63-868EE0641C4F}" type="slidenum">
              <a:rPr lang="en-GB" smtClean="0"/>
              <a:t>2</a:t>
            </a:fld>
            <a:endParaRPr lang="en-GB"/>
          </a:p>
        </p:txBody>
      </p:sp>
    </p:spTree>
    <p:extLst>
      <p:ext uri="{BB962C8B-B14F-4D97-AF65-F5344CB8AC3E}">
        <p14:creationId xmlns:p14="http://schemas.microsoft.com/office/powerpoint/2010/main" val="3607697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Took analysis from small charity brand survey and focus group to rewrite brand management continuum so is relevant to small charities. </a:t>
            </a:r>
          </a:p>
          <a:p>
            <a:endParaRPr lang="en-GB" baseline="0" dirty="0" smtClean="0"/>
          </a:p>
          <a:p>
            <a:r>
              <a:rPr lang="en-GB" baseline="0" dirty="0" smtClean="0"/>
              <a:t>All activities relating to various forms of rebranding (brand evolve, brand renew and brand revolve) resonated with small charities.</a:t>
            </a:r>
          </a:p>
          <a:p>
            <a:endParaRPr lang="en-GB" baseline="0" dirty="0" smtClean="0"/>
          </a:p>
          <a:p>
            <a:r>
              <a:rPr lang="en-GB" baseline="0" dirty="0" smtClean="0"/>
              <a:t>Several additions to brand remain stage indicated by purple circles.</a:t>
            </a:r>
          </a:p>
        </p:txBody>
      </p:sp>
      <p:sp>
        <p:nvSpPr>
          <p:cNvPr id="4" name="Slide Number Placeholder 3"/>
          <p:cNvSpPr>
            <a:spLocks noGrp="1"/>
          </p:cNvSpPr>
          <p:nvPr>
            <p:ph type="sldNum" sz="quarter" idx="10"/>
          </p:nvPr>
        </p:nvSpPr>
        <p:spPr/>
        <p:txBody>
          <a:bodyPr/>
          <a:lstStyle/>
          <a:p>
            <a:fld id="{D7FF7720-4587-1344-8F63-868EE0641C4F}" type="slidenum">
              <a:rPr lang="en-GB" smtClean="0"/>
              <a:t>20</a:t>
            </a:fld>
            <a:endParaRPr lang="en-GB"/>
          </a:p>
        </p:txBody>
      </p:sp>
    </p:spTree>
    <p:extLst>
      <p:ext uri="{BB962C8B-B14F-4D97-AF65-F5344CB8AC3E}">
        <p14:creationId xmlns:p14="http://schemas.microsoft.com/office/powerpoint/2010/main" val="3642316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All in suite of brand management activities about maintaining current brand and listening to stakeholders’ perceptions of brand. All activities small charities doing in workplace to manage brands – or activities would like to do. </a:t>
            </a:r>
          </a:p>
          <a:p>
            <a:endParaRPr lang="en-GB" baseline="0" dirty="0" smtClean="0"/>
          </a:p>
          <a:p>
            <a:r>
              <a:rPr lang="en-GB" baseline="0" dirty="0" smtClean="0"/>
              <a:t>In most cases participating charities added detail – </a:t>
            </a:r>
            <a:r>
              <a:rPr lang="en-GB" baseline="0" dirty="0" err="1" smtClean="0"/>
              <a:t>eg</a:t>
            </a:r>
            <a:r>
              <a:rPr lang="en-GB" baseline="0" dirty="0" smtClean="0"/>
              <a:t>, ‘Brand guidelines’ from research with larger charities and for-profits became ‘Visual guide and templates’. While ‘Style guide and planned </a:t>
            </a:r>
            <a:r>
              <a:rPr lang="en-GB" baseline="0" dirty="0" err="1" smtClean="0"/>
              <a:t>comms</a:t>
            </a:r>
            <a:r>
              <a:rPr lang="en-GB" baseline="0" dirty="0" smtClean="0"/>
              <a:t>’ became ‘communications strategy’, ‘key messages and stories’, and ‘language guidelines’.</a:t>
            </a:r>
          </a:p>
          <a:p>
            <a:endParaRPr lang="en-GB" baseline="0" dirty="0" smtClean="0"/>
          </a:p>
          <a:p>
            <a:r>
              <a:rPr lang="en-GB" baseline="0" dirty="0" smtClean="0"/>
              <a:t>Appreciative Inquiry focus group, felt vision, mission and values needed to be explicitly in brand management. Research large charities identified critical role of values in developing strong charity brands but small charities wanted it written into brand management activities and linked to vision and mission statements.</a:t>
            </a:r>
          </a:p>
        </p:txBody>
      </p:sp>
      <p:sp>
        <p:nvSpPr>
          <p:cNvPr id="4" name="Slide Number Placeholder 3"/>
          <p:cNvSpPr>
            <a:spLocks noGrp="1"/>
          </p:cNvSpPr>
          <p:nvPr>
            <p:ph type="sldNum" sz="quarter" idx="10"/>
          </p:nvPr>
        </p:nvSpPr>
        <p:spPr/>
        <p:txBody>
          <a:bodyPr/>
          <a:lstStyle/>
          <a:p>
            <a:fld id="{D7FF7720-4587-1344-8F63-868EE0641C4F}" type="slidenum">
              <a:rPr lang="en-GB" smtClean="0"/>
              <a:t>21</a:t>
            </a:fld>
            <a:endParaRPr lang="en-GB"/>
          </a:p>
        </p:txBody>
      </p:sp>
    </p:spTree>
    <p:extLst>
      <p:ext uri="{BB962C8B-B14F-4D97-AF65-F5344CB8AC3E}">
        <p14:creationId xmlns:p14="http://schemas.microsoft.com/office/powerpoint/2010/main" val="2849897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Probably logically brings us to #</a:t>
            </a:r>
            <a:r>
              <a:rPr lang="en-GB" dirty="0" err="1" smtClean="0"/>
              <a:t>SmallCharityBrandSurvey</a:t>
            </a:r>
            <a:r>
              <a:rPr lang="en-GB" dirty="0" smtClean="0"/>
              <a:t> mark</a:t>
            </a:r>
            <a:r>
              <a:rPr lang="en-GB" baseline="0" dirty="0" smtClean="0"/>
              <a:t> II at some point in the future</a:t>
            </a:r>
            <a:r>
              <a:rPr lang="en-GB" baseline="0" dirty="0" smtClean="0"/>
              <a:t>! Get in touch if you have examples, case studies, experiences or problems to share. </a:t>
            </a:r>
            <a:r>
              <a:rPr lang="en-GB" baseline="0" dirty="0" err="1" smtClean="0"/>
              <a:t>hello@redpencil.co.uk</a:t>
            </a:r>
            <a:r>
              <a:rPr lang="en-GB" baseline="0" dirty="0" smtClean="0"/>
              <a:t> @</a:t>
            </a:r>
            <a:r>
              <a:rPr lang="en-GB" baseline="0" dirty="0" err="1" smtClean="0"/>
              <a:t>RedPencil</a:t>
            </a:r>
            <a:r>
              <a:rPr lang="en-GB" baseline="0" dirty="0" smtClean="0"/>
              <a:t>_</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23</a:t>
            </a:fld>
            <a:endParaRPr lang="en-GB"/>
          </a:p>
        </p:txBody>
      </p:sp>
    </p:spTree>
    <p:extLst>
      <p:ext uri="{BB962C8B-B14F-4D97-AF65-F5344CB8AC3E}">
        <p14:creationId xmlns:p14="http://schemas.microsoft.com/office/powerpoint/2010/main" val="1466739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7FF7720-4587-1344-8F63-868EE0641C4F}" type="slidenum">
              <a:rPr lang="en-GB" smtClean="0"/>
              <a:t>24</a:t>
            </a:fld>
            <a:endParaRPr lang="en-GB"/>
          </a:p>
        </p:txBody>
      </p:sp>
    </p:spTree>
    <p:extLst>
      <p:ext uri="{BB962C8B-B14F-4D97-AF65-F5344CB8AC3E}">
        <p14:creationId xmlns:p14="http://schemas.microsoft.com/office/powerpoint/2010/main" val="2322862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Can use brand management continuum to identify ‘stage’ your brand is and brand management activities need to support that stage. Discuss activities needed to carry out different levels of brand refresh or rebrand, if relevant. Can help understand brand management activities for your brand now and in the future.</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r>
              <a:rPr lang="en-GB" baseline="0" dirty="0" smtClean="0"/>
              <a:t>Timeline contextualises brand’s history and environment. Brands need to stay relevant to external environment and are influenced by changes in personal/professional lives and organisations’ lifecycles. Timeline can help understand more about context of brand. </a:t>
            </a:r>
          </a:p>
          <a:p>
            <a:endParaRPr lang="en-GB" baseline="0" dirty="0" smtClean="0"/>
          </a:p>
          <a:p>
            <a:r>
              <a:rPr lang="en-GB" baseline="0" dirty="0" smtClean="0"/>
              <a:t>Appreciative Inquiry focuses on solutions not issues. Brand management can suffer because people have different ideas, priorities, funding targets, project objectives, etc.</a:t>
            </a:r>
          </a:p>
          <a:p>
            <a:endParaRPr lang="en-GB" baseline="0" dirty="0" smtClean="0"/>
          </a:p>
          <a:p>
            <a:r>
              <a:rPr lang="en-GB" baseline="0" dirty="0" smtClean="0"/>
              <a:t>Appreciative Inquiry takes step back and looks at solutions. Pure AI requires participants to come up with own mind maps. Short cut by drawing up maps from results of Small Charity Brand Survey. </a:t>
            </a:r>
          </a:p>
          <a:p>
            <a:endParaRPr lang="en-GB" baseline="0" dirty="0" smtClean="0"/>
          </a:p>
          <a:p>
            <a:r>
              <a:rPr lang="en-GB" baseline="0" dirty="0" smtClean="0"/>
              <a:t>Can use maps to discuss solutions for overcoming barriers and realising benefits (outputs and outcomes) in your charity. </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25</a:t>
            </a:fld>
            <a:endParaRPr lang="en-GB"/>
          </a:p>
        </p:txBody>
      </p:sp>
    </p:spTree>
    <p:extLst>
      <p:ext uri="{BB962C8B-B14F-4D97-AF65-F5344CB8AC3E}">
        <p14:creationId xmlns:p14="http://schemas.microsoft.com/office/powerpoint/2010/main" val="31304812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Photos from Appreciative</a:t>
            </a:r>
            <a:r>
              <a:rPr lang="en-GB" baseline="0" dirty="0" smtClean="0"/>
              <a:t> Enquiry focus group run during the original research. </a:t>
            </a:r>
          </a:p>
          <a:p>
            <a:endParaRPr lang="en-GB" baseline="0" dirty="0" smtClean="0"/>
          </a:p>
          <a:p>
            <a:r>
              <a:rPr lang="en-GB" baseline="0" dirty="0" smtClean="0"/>
              <a:t>Copies of the Brand Management Appreciative </a:t>
            </a:r>
            <a:r>
              <a:rPr lang="en-GB" baseline="0" smtClean="0"/>
              <a:t>Enquiry Guide </a:t>
            </a:r>
            <a:r>
              <a:rPr lang="en-GB" baseline="0" dirty="0" smtClean="0"/>
              <a:t>to help you realise benefits of good brand management and how to overcome the barriers available from </a:t>
            </a:r>
            <a:r>
              <a:rPr lang="en-GB" baseline="0" dirty="0" err="1" smtClean="0"/>
              <a:t>natasha@redpencil.co.uk</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26</a:t>
            </a:fld>
            <a:endParaRPr lang="en-GB"/>
          </a:p>
        </p:txBody>
      </p:sp>
    </p:spTree>
    <p:extLst>
      <p:ext uri="{BB962C8B-B14F-4D97-AF65-F5344CB8AC3E}">
        <p14:creationId xmlns:p14="http://schemas.microsoft.com/office/powerpoint/2010/main" val="37890754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27</a:t>
            </a:fld>
            <a:endParaRPr lang="en-GB"/>
          </a:p>
        </p:txBody>
      </p:sp>
    </p:spTree>
    <p:extLst>
      <p:ext uri="{BB962C8B-B14F-4D97-AF65-F5344CB8AC3E}">
        <p14:creationId xmlns:p14="http://schemas.microsoft.com/office/powerpoint/2010/main" val="3147664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Search for charity branding / rebranding stories and these typical of results. An increasingly positive coverage of links between brand</a:t>
            </a:r>
            <a:r>
              <a:rPr lang="en-GB" baseline="0" dirty="0" smtClean="0"/>
              <a:t> management and fundraising returns but reporting results of large charities. </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3</a:t>
            </a:fld>
            <a:endParaRPr lang="en-GB"/>
          </a:p>
        </p:txBody>
      </p:sp>
    </p:spTree>
    <p:extLst>
      <p:ext uri="{BB962C8B-B14F-4D97-AF65-F5344CB8AC3E}">
        <p14:creationId xmlns:p14="http://schemas.microsoft.com/office/powerpoint/2010/main" val="258890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7FF7720-4587-1344-8F63-868EE0641C4F}" type="slidenum">
              <a:rPr lang="en-GB" smtClean="0"/>
              <a:t>4</a:t>
            </a:fld>
            <a:endParaRPr lang="en-GB"/>
          </a:p>
        </p:txBody>
      </p:sp>
    </p:spTree>
    <p:extLst>
      <p:ext uri="{BB962C8B-B14F-4D97-AF65-F5344CB8AC3E}">
        <p14:creationId xmlns:p14="http://schemas.microsoft.com/office/powerpoint/2010/main" val="328709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Large literature review</a:t>
            </a:r>
            <a:r>
              <a:rPr lang="en-GB" baseline="0" dirty="0" smtClean="0"/>
              <a:t> included over 200 papers</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5</a:t>
            </a:fld>
            <a:endParaRPr lang="en-GB"/>
          </a:p>
        </p:txBody>
      </p:sp>
    </p:spTree>
    <p:extLst>
      <p:ext uri="{BB962C8B-B14F-4D97-AF65-F5344CB8AC3E}">
        <p14:creationId xmlns:p14="http://schemas.microsoft.com/office/powerpoint/2010/main" val="1911940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benefits</a:t>
            </a:r>
            <a:r>
              <a:rPr lang="en-GB" baseline="0" dirty="0" smtClean="0"/>
              <a:t> </a:t>
            </a:r>
            <a:r>
              <a:rPr lang="en-GB" dirty="0" smtClean="0"/>
              <a:t>often also seen in studies with SMEs</a:t>
            </a:r>
            <a:r>
              <a:rPr lang="en-GB" baseline="0" dirty="0" smtClean="0"/>
              <a:t> and larger charities</a:t>
            </a:r>
          </a:p>
          <a:p>
            <a:endParaRPr lang="en-GB" baseline="0" dirty="0" smtClean="0"/>
          </a:p>
        </p:txBody>
      </p:sp>
      <p:sp>
        <p:nvSpPr>
          <p:cNvPr id="4" name="Slide Number Placeholder 3"/>
          <p:cNvSpPr>
            <a:spLocks noGrp="1"/>
          </p:cNvSpPr>
          <p:nvPr>
            <p:ph type="sldNum" sz="quarter" idx="10"/>
          </p:nvPr>
        </p:nvSpPr>
        <p:spPr/>
        <p:txBody>
          <a:bodyPr/>
          <a:lstStyle/>
          <a:p>
            <a:fld id="{D7FF7720-4587-1344-8F63-868EE0641C4F}" type="slidenum">
              <a:rPr lang="en-GB" smtClean="0"/>
              <a:t>6</a:t>
            </a:fld>
            <a:endParaRPr lang="en-GB"/>
          </a:p>
        </p:txBody>
      </p:sp>
    </p:spTree>
    <p:extLst>
      <p:ext uri="{BB962C8B-B14F-4D97-AF65-F5344CB8AC3E}">
        <p14:creationId xmlns:p14="http://schemas.microsoft.com/office/powerpoint/2010/main" val="904035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Less research on SMEs than with larger corporate.</a:t>
            </a:r>
            <a:r>
              <a:rPr lang="en-GB" baseline="0" dirty="0" smtClean="0"/>
              <a:t> Some of same barriers found in research with small non-profits.</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7</a:t>
            </a:fld>
            <a:endParaRPr lang="en-GB"/>
          </a:p>
        </p:txBody>
      </p:sp>
    </p:spTree>
    <p:extLst>
      <p:ext uri="{BB962C8B-B14F-4D97-AF65-F5344CB8AC3E}">
        <p14:creationId xmlns:p14="http://schemas.microsoft.com/office/powerpoint/2010/main" val="110707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a:p>
            <a:r>
              <a:rPr lang="en-GB" baseline="0" dirty="0" smtClean="0"/>
              <a:t>Brand management increases donations! </a:t>
            </a:r>
          </a:p>
          <a:p>
            <a:endParaRPr lang="en-GB" baseline="0" dirty="0" smtClean="0"/>
          </a:p>
          <a:p>
            <a:r>
              <a:rPr lang="en-GB" baseline="0" dirty="0" smtClean="0"/>
              <a:t>Charity brands share many attributes with corporate counterparts but some differences important to understand.</a:t>
            </a:r>
          </a:p>
          <a:p>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8</a:t>
            </a:fld>
            <a:endParaRPr lang="en-GB"/>
          </a:p>
        </p:txBody>
      </p:sp>
    </p:spTree>
    <p:extLst>
      <p:ext uri="{BB962C8B-B14F-4D97-AF65-F5344CB8AC3E}">
        <p14:creationId xmlns:p14="http://schemas.microsoft.com/office/powerpoint/2010/main" val="624333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Only found two papers on small charity brand management – one not published.</a:t>
            </a:r>
            <a:endParaRPr lang="en-GB" dirty="0"/>
          </a:p>
        </p:txBody>
      </p:sp>
      <p:sp>
        <p:nvSpPr>
          <p:cNvPr id="4" name="Slide Number Placeholder 3"/>
          <p:cNvSpPr>
            <a:spLocks noGrp="1"/>
          </p:cNvSpPr>
          <p:nvPr>
            <p:ph type="sldNum" sz="quarter" idx="10"/>
          </p:nvPr>
        </p:nvSpPr>
        <p:spPr/>
        <p:txBody>
          <a:bodyPr/>
          <a:lstStyle/>
          <a:p>
            <a:fld id="{D7FF7720-4587-1344-8F63-868EE0641C4F}" type="slidenum">
              <a:rPr lang="en-GB" smtClean="0"/>
              <a:t>9</a:t>
            </a:fld>
            <a:endParaRPr lang="en-GB"/>
          </a:p>
        </p:txBody>
      </p:sp>
    </p:spTree>
    <p:extLst>
      <p:ext uri="{BB962C8B-B14F-4D97-AF65-F5344CB8AC3E}">
        <p14:creationId xmlns:p14="http://schemas.microsoft.com/office/powerpoint/2010/main" val="1900095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3900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400" y="4208929"/>
            <a:ext cx="5458968" cy="1048684"/>
          </a:xfrm>
        </p:spPr>
        <p:txBody>
          <a:bodyPr vert="horz" lIns="91440" tIns="45720" rIns="91440" bIns="45720" rtlCol="0" anchor="b" anchorCtr="0">
            <a:normAutofit/>
          </a:bodyPr>
          <a:lstStyle>
            <a:lvl1pPr algn="l" defTabSz="914400" rtl="0" eaLnBrk="1" latinLnBrk="0" hangingPunct="1">
              <a:spcBef>
                <a:spcPct val="0"/>
              </a:spcBef>
              <a:buNone/>
              <a:defRPr sz="4600" kern="1200">
                <a:solidFill>
                  <a:schemeClr val="accent1"/>
                </a:solidFill>
                <a:latin typeface="+mj-lt"/>
                <a:ea typeface="+mj-ea"/>
                <a:cs typeface="+mj-cs"/>
              </a:defRPr>
            </a:lvl1pPr>
          </a:lstStyle>
          <a:p>
            <a:r>
              <a:rPr lang="en-GB" smtClean="0"/>
              <a:t>Click to edit Master title style</a:t>
            </a:r>
            <a:endParaRPr/>
          </a:p>
        </p:txBody>
      </p:sp>
      <p:sp>
        <p:nvSpPr>
          <p:cNvPr id="3" name="Subtitle 2"/>
          <p:cNvSpPr>
            <a:spLocks noGrp="1"/>
          </p:cNvSpPr>
          <p:nvPr>
            <p:ph type="subTitle" idx="1"/>
          </p:nvPr>
        </p:nvSpPr>
        <p:spPr>
          <a:xfrm>
            <a:off x="3200400" y="5257800"/>
            <a:ext cx="5458968" cy="621792"/>
          </a:xfrm>
        </p:spPr>
        <p:txBody>
          <a:bodyPr vert="horz" lIns="91440" tIns="45720" rIns="91440" bIns="45720" rtlCol="0">
            <a:normAutofit/>
          </a:bodyPr>
          <a:lstStyle>
            <a:lvl1pPr marL="0" indent="0" algn="l" defTabSz="914400" rtl="0" eaLnBrk="1" latinLnBrk="0" hangingPunct="1">
              <a:spcBef>
                <a:spcPts val="0"/>
              </a:spcBef>
              <a:buClr>
                <a:schemeClr val="accent1"/>
              </a:buClr>
              <a:buSzPct val="100000"/>
              <a:buFont typeface="Wingdings 2" pitchFamily="18" charset="2"/>
              <a:buNone/>
              <a:defRPr sz="1600" kern="1200">
                <a:solidFill>
                  <a:schemeClr val="tx2"/>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a:xfrm>
            <a:off x="3276600" y="390525"/>
            <a:ext cx="5504688" cy="365125"/>
          </a:xfrm>
        </p:spPr>
        <p:txBody>
          <a:bodyPr vert="horz" lIns="91440" tIns="45720" rIns="91440" bIns="45720" rtlCol="0" anchor="ctr"/>
          <a:lstStyle>
            <a:lvl1pPr marL="0" algn="r" defTabSz="914400" rtl="0" eaLnBrk="1" latinLnBrk="0" hangingPunct="1">
              <a:defRPr sz="2200" b="0" kern="1200" baseline="0">
                <a:solidFill>
                  <a:schemeClr val="bg1"/>
                </a:solidFill>
                <a:latin typeface="+mn-lt"/>
                <a:ea typeface="+mn-ea"/>
                <a:cs typeface="+mn-cs"/>
              </a:defRPr>
            </a:lvl1p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a:xfrm>
            <a:off x="3218688" y="6356350"/>
            <a:ext cx="4736592" cy="365125"/>
          </a:xfrm>
        </p:spPr>
        <p:txBody>
          <a:bodyPr vert="horz" lIns="91440" tIns="45720" rIns="91440" bIns="45720" rtlCol="0" anchor="ctr"/>
          <a:lstStyle>
            <a:lvl1pPr marL="0" algn="l" defTabSz="914400" rtl="0" eaLnBrk="1" latinLnBrk="0" hangingPunct="1">
              <a:defRPr sz="1100" b="1" kern="1200">
                <a:solidFill>
                  <a:schemeClr val="tx2">
                    <a:lumMod val="60000"/>
                    <a:lumOff val="40000"/>
                  </a:schemeClr>
                </a:solidFill>
                <a:latin typeface="+mn-lt"/>
                <a:ea typeface="+mn-ea"/>
                <a:cs typeface="+mn-cs"/>
              </a:defRPr>
            </a:lvl1pPr>
          </a:lstStyle>
          <a:p>
            <a:endParaRPr lang="en-GB"/>
          </a:p>
        </p:txBody>
      </p:sp>
      <p:sp>
        <p:nvSpPr>
          <p:cNvPr id="6" name="Slide Number Placeholder 5"/>
          <p:cNvSpPr>
            <a:spLocks noGrp="1"/>
          </p:cNvSpPr>
          <p:nvPr>
            <p:ph type="sldNum" sz="quarter" idx="12"/>
          </p:nvPr>
        </p:nvSpPr>
        <p:spPr>
          <a:xfrm>
            <a:off x="8256494"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6465DB86-C090-DB45-B326-7EF78A66588C}"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GB"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10" name="Content Placeholder 2"/>
          <p:cNvSpPr>
            <a:spLocks noGrp="1"/>
          </p:cNvSpPr>
          <p:nvPr>
            <p:ph sz="half" idx="14"/>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GB"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11" name="Content Placeholder 2"/>
          <p:cNvSpPr>
            <a:spLocks noGrp="1"/>
          </p:cNvSpPr>
          <p:nvPr>
            <p:ph sz="half" idx="14"/>
          </p:nvPr>
        </p:nvSpPr>
        <p:spPr>
          <a:xfrm>
            <a:off x="45720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12" name="Content Placeholder 2"/>
          <p:cNvSpPr>
            <a:spLocks noGrp="1"/>
          </p:cNvSpPr>
          <p:nvPr>
            <p:ph sz="half" idx="15"/>
          </p:nvPr>
        </p:nvSpPr>
        <p:spPr>
          <a:xfrm>
            <a:off x="45720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Date Placeholder 2"/>
          <p:cNvSpPr>
            <a:spLocks noGrp="1"/>
          </p:cNvSpPr>
          <p:nvPr>
            <p:ph type="dt" sz="half" idx="10"/>
          </p:nvPr>
        </p:nvSpPr>
        <p:spPr/>
        <p:txBody>
          <a:bodyPr/>
          <a:lstStyle/>
          <a:p>
            <a:fld id="{C8959E03-A001-A040-818C-9BBB9EC1A79D}" type="datetimeFigureOut">
              <a:rPr lang="en-US" smtClean="0"/>
              <a:t>28/10/14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C8959E03-A001-A040-818C-9BBB9EC1A79D}" type="datetimeFigureOut">
              <a:rPr lang="en-US" smtClean="0"/>
              <a:t>28/10/14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GB" smtClean="0"/>
              <a:t>Click to edit Master title style</a:t>
            </a:r>
            <a:endParaRPr/>
          </a:p>
        </p:txBody>
      </p:sp>
      <p:sp>
        <p:nvSpPr>
          <p:cNvPr id="3" name="Content Placeholder 2"/>
          <p:cNvSpPr>
            <a:spLocks noGrp="1"/>
          </p:cNvSpPr>
          <p:nvPr>
            <p:ph idx="1"/>
          </p:nvPr>
        </p:nvSpPr>
        <p:spPr>
          <a:xfrm>
            <a:off x="4762052" y="990600"/>
            <a:ext cx="3566160" cy="51355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GB" smtClean="0"/>
              <a:t>Click to edit Master title style</a:t>
            </a:r>
            <a:endParaRPr/>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161365" y="6124014"/>
            <a:ext cx="1752600" cy="365125"/>
          </a:xfrm>
        </p:spPr>
        <p:txBody>
          <a:bodyPr/>
          <a:lstStyle>
            <a:lvl1pPr algn="l">
              <a:defRPr/>
            </a:lvl1p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a:xfrm>
            <a:off x="174812" y="6356350"/>
            <a:ext cx="3863788" cy="365125"/>
          </a:xfrm>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
        <p:nvSpPr>
          <p:cNvPr id="10" name="Picture Placeholder 9"/>
          <p:cNvSpPr>
            <a:spLocks noGrp="1"/>
          </p:cNvSpPr>
          <p:nvPr>
            <p:ph type="pic" sz="quarter" idx="13"/>
          </p:nvPr>
        </p:nvSpPr>
        <p:spPr>
          <a:xfrm>
            <a:off x="4760258" y="990600"/>
            <a:ext cx="4096512" cy="5611813"/>
          </a:xfrm>
        </p:spPr>
        <p:txBody>
          <a:bodyPr/>
          <a:lstStyle>
            <a:lvl1pPr>
              <a:buNone/>
              <a:defRPr/>
            </a:lvl1pPr>
          </a:lstStyle>
          <a:p>
            <a:r>
              <a:rPr lang="en-GB"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8" name="Rectangle 7"/>
          <p:cNvSpPr/>
          <p:nvPr/>
        </p:nvSpPr>
        <p:spPr>
          <a:xfrm>
            <a:off x="7216775" y="268288"/>
            <a:ext cx="1639457"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GB" smtClean="0"/>
              <a:t>Click to edit Master title style</a:t>
            </a:r>
            <a:endParaRPr/>
          </a:p>
        </p:txBody>
      </p:sp>
      <p:sp>
        <p:nvSpPr>
          <p:cNvPr id="3" name="Picture Placeholder 2"/>
          <p:cNvSpPr>
            <a:spLocks noGrp="1"/>
          </p:cNvSpPr>
          <p:nvPr>
            <p:ph type="pic" idx="1"/>
          </p:nvPr>
        </p:nvSpPr>
        <p:spPr>
          <a:xfrm>
            <a:off x="269874" y="268288"/>
            <a:ext cx="6858000"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4 Pictures with Caption">
    <p:spTree>
      <p:nvGrpSpPr>
        <p:cNvPr id="1" name=""/>
        <p:cNvGrpSpPr/>
        <p:nvPr/>
      </p:nvGrpSpPr>
      <p:grpSpPr>
        <a:xfrm>
          <a:off x="0" y="0"/>
          <a:ext cx="0" cy="0"/>
          <a:chOff x="0" y="0"/>
          <a:chExt cx="0" cy="0"/>
        </a:xfrm>
      </p:grpSpPr>
      <p:sp>
        <p:nvSpPr>
          <p:cNvPr id="8" name="Rectangle 7"/>
          <p:cNvSpPr/>
          <p:nvPr/>
        </p:nvSpPr>
        <p:spPr>
          <a:xfrm>
            <a:off x="8135471" y="268288"/>
            <a:ext cx="720761"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GB" smtClean="0"/>
              <a:t>Click to edit Master title style</a:t>
            </a:r>
            <a:endParaRPr/>
          </a:p>
        </p:txBody>
      </p:sp>
      <p:sp>
        <p:nvSpPr>
          <p:cNvPr id="3" name="Picture Placeholder 2"/>
          <p:cNvSpPr>
            <a:spLocks noGrp="1"/>
          </p:cNvSpPr>
          <p:nvPr>
            <p:ph type="pic" idx="1"/>
          </p:nvPr>
        </p:nvSpPr>
        <p:spPr>
          <a:xfrm>
            <a:off x="269874" y="268288"/>
            <a:ext cx="3006726"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
        <p:nvSpPr>
          <p:cNvPr id="10" name="Picture Placeholder 2"/>
          <p:cNvSpPr>
            <a:spLocks noGrp="1"/>
          </p:cNvSpPr>
          <p:nvPr>
            <p:ph type="pic" idx="13"/>
          </p:nvPr>
        </p:nvSpPr>
        <p:spPr>
          <a:xfrm>
            <a:off x="3352800" y="268288"/>
            <a:ext cx="47019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11" name="Picture Placeholder 2"/>
          <p:cNvSpPr>
            <a:spLocks noGrp="1"/>
          </p:cNvSpPr>
          <p:nvPr>
            <p:ph type="pic" idx="14"/>
          </p:nvPr>
        </p:nvSpPr>
        <p:spPr>
          <a:xfrm>
            <a:off x="33528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12" name="Picture Placeholder 2"/>
          <p:cNvSpPr>
            <a:spLocks noGrp="1"/>
          </p:cNvSpPr>
          <p:nvPr>
            <p:ph type="pic" idx="15"/>
          </p:nvPr>
        </p:nvSpPr>
        <p:spPr>
          <a:xfrm>
            <a:off x="57505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543799" y="1035424"/>
            <a:ext cx="1322295" cy="5090739"/>
          </a:xfrm>
        </p:spPr>
        <p:txBody>
          <a:bodyPr vert="eaVert" anchor="t" anchorCtr="0"/>
          <a:lstStyle/>
          <a:p>
            <a:r>
              <a:rPr lang="en-GB" smtClean="0"/>
              <a:t>Click to edit Master title style</a:t>
            </a:r>
            <a:endParaRPr/>
          </a:p>
        </p:txBody>
      </p:sp>
      <p:sp>
        <p:nvSpPr>
          <p:cNvPr id="3" name="Vertical Text Placeholder 2"/>
          <p:cNvSpPr>
            <a:spLocks noGrp="1"/>
          </p:cNvSpPr>
          <p:nvPr>
            <p:ph type="body" orient="vert" idx="1"/>
          </p:nvPr>
        </p:nvSpPr>
        <p:spPr>
          <a:xfrm>
            <a:off x="457200" y="1035424"/>
            <a:ext cx="6019800" cy="5109789"/>
          </a:xfrm>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a:xfrm>
            <a:off x="7212106" y="6356350"/>
            <a:ext cx="1752600" cy="365125"/>
          </a:xfrm>
        </p:spPr>
        <p:txBody>
          <a:body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7" name="Rectangle 6"/>
          <p:cNvSpPr/>
          <p:nvPr/>
        </p:nvSpPr>
        <p:spPr>
          <a:xfrm>
            <a:off x="3186953" y="268288"/>
            <a:ext cx="5669280" cy="2560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399" y="4171950"/>
            <a:ext cx="5457919" cy="1085850"/>
          </a:xfrm>
        </p:spPr>
        <p:txBody>
          <a:bodyPr>
            <a:normAutofit/>
          </a:bodyPr>
          <a:lstStyle>
            <a:lvl1pPr>
              <a:defRPr sz="4600"/>
            </a:lvl1pPr>
          </a:lstStyle>
          <a:p>
            <a:r>
              <a:rPr lang="en-GB" smtClean="0"/>
              <a:t>Click to edit Master title style</a:t>
            </a:r>
            <a:endParaRPr/>
          </a:p>
        </p:txBody>
      </p:sp>
      <p:sp>
        <p:nvSpPr>
          <p:cNvPr id="3" name="Subtitle 2"/>
          <p:cNvSpPr>
            <a:spLocks noGrp="1"/>
          </p:cNvSpPr>
          <p:nvPr>
            <p:ph type="subTitle" idx="1"/>
          </p:nvPr>
        </p:nvSpPr>
        <p:spPr>
          <a:xfrm>
            <a:off x="3200401" y="5257799"/>
            <a:ext cx="5457918" cy="618565"/>
          </a:xfrm>
        </p:spPr>
        <p:txBody>
          <a:bodyPr>
            <a:normAutofit/>
          </a:bodyPr>
          <a:lstStyle>
            <a:lvl1pPr marL="0" indent="0" algn="l">
              <a:spcBef>
                <a:spcPct val="0"/>
              </a:spcBef>
              <a:buNone/>
              <a:defRPr sz="1600">
                <a:solidFill>
                  <a:schemeClr val="tx2"/>
                </a:solidFill>
              </a:defRPr>
            </a:lvl1pPr>
            <a:lvl2pPr marL="457200" indent="0" algn="ctr">
              <a:spcBef>
                <a:spcPct val="0"/>
              </a:spcBef>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a:xfrm>
            <a:off x="3276600" y="389965"/>
            <a:ext cx="5499847" cy="365125"/>
          </a:xfrm>
        </p:spPr>
        <p:txBody>
          <a:bodyPr/>
          <a:lstStyle>
            <a:lvl1pPr>
              <a:defRPr sz="2200" b="0" baseline="0">
                <a:solidFill>
                  <a:schemeClr val="bg1"/>
                </a:solidFill>
              </a:defRPr>
            </a:lvl1p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a:xfrm>
            <a:off x="3213847" y="6356350"/>
            <a:ext cx="4734112" cy="365125"/>
          </a:xfrm>
        </p:spPr>
        <p:txBody>
          <a:bodyPr/>
          <a:lstStyle/>
          <a:p>
            <a:endParaRPr lang="en-GB"/>
          </a:p>
        </p:txBody>
      </p:sp>
      <p:sp>
        <p:nvSpPr>
          <p:cNvPr id="6" name="Slide Number Placeholder 5"/>
          <p:cNvSpPr>
            <a:spLocks noGrp="1"/>
          </p:cNvSpPr>
          <p:nvPr>
            <p:ph type="sldNum" sz="quarter" idx="12"/>
          </p:nvPr>
        </p:nvSpPr>
        <p:spPr>
          <a:xfrm>
            <a:off x="8265459"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3200400" y="2877671"/>
            <a:ext cx="5646867" cy="1280160"/>
          </a:xfrm>
        </p:spPr>
        <p:txBody>
          <a:bodyPr/>
          <a:lstStyle>
            <a:lvl1pPr>
              <a:buNone/>
              <a:defRPr/>
            </a:lvl1pPr>
          </a:lstStyle>
          <a:p>
            <a:r>
              <a:rPr lang="en-GB" smtClean="0"/>
              <a:t>Drag picture to placeholder or click icon to add</a:t>
            </a:r>
            <a:endParaRPr/>
          </a:p>
        </p:txBody>
      </p:sp>
      <p:sp>
        <p:nvSpPr>
          <p:cNvPr id="10" name="Rectangle 9"/>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Picture">
    <p:spTree>
      <p:nvGrpSpPr>
        <p:cNvPr id="1" name=""/>
        <p:cNvGrpSpPr/>
        <p:nvPr/>
      </p:nvGrpSpPr>
      <p:grpSpPr>
        <a:xfrm>
          <a:off x="0" y="0"/>
          <a:ext cx="0" cy="0"/>
          <a:chOff x="0" y="0"/>
          <a:chExt cx="0" cy="0"/>
        </a:xfrm>
      </p:grpSpPr>
      <p:sp>
        <p:nvSpPr>
          <p:cNvPr id="7" name="Rectangle 6"/>
          <p:cNvSpPr/>
          <p:nvPr/>
        </p:nvSpPr>
        <p:spPr>
          <a:xfrm>
            <a:off x="269875"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178423" y="914400"/>
            <a:ext cx="6508377" cy="1143000"/>
          </a:xfrm>
        </p:spPr>
        <p:txBody>
          <a:bodyPr/>
          <a:lstStyle/>
          <a:p>
            <a:r>
              <a:rPr lang="en-GB" smtClean="0"/>
              <a:t>Click to edit Master title style</a:t>
            </a:r>
            <a:endParaRPr/>
          </a:p>
        </p:txBody>
      </p:sp>
      <p:sp>
        <p:nvSpPr>
          <p:cNvPr id="3" name="Content Placeholder 2"/>
          <p:cNvSpPr>
            <a:spLocks noGrp="1"/>
          </p:cNvSpPr>
          <p:nvPr>
            <p:ph idx="1"/>
          </p:nvPr>
        </p:nvSpPr>
        <p:spPr>
          <a:xfrm>
            <a:off x="2178423" y="2209800"/>
            <a:ext cx="6508377" cy="3916363"/>
          </a:xfrm>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a:xfrm>
            <a:off x="7212106" y="6356350"/>
            <a:ext cx="1752600" cy="365125"/>
          </a:xfrm>
        </p:spPr>
        <p:txBody>
          <a:body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a:xfrm>
            <a:off x="2178423" y="6356350"/>
            <a:ext cx="4926852" cy="365125"/>
          </a:xfrm>
        </p:spPr>
        <p:txBody>
          <a:bodyPr/>
          <a:lstStyle/>
          <a:p>
            <a:endParaRPr lang="en-GB"/>
          </a:p>
        </p:txBody>
      </p:sp>
      <p:sp>
        <p:nvSpPr>
          <p:cNvPr id="6" name="Slide Number Placeholder 5"/>
          <p:cNvSpPr>
            <a:spLocks noGrp="1"/>
          </p:cNvSpPr>
          <p:nvPr>
            <p:ph type="sldNum" sz="quarter" idx="12"/>
          </p:nvPr>
        </p:nvSpPr>
        <p:spPr>
          <a:xfrm>
            <a:off x="331694" y="361016"/>
            <a:ext cx="506506" cy="365125"/>
          </a:xfrm>
        </p:spPr>
        <p:txBody>
          <a:bodyPr/>
          <a:lstStyle/>
          <a:p>
            <a:fld id="{6465DB86-C090-DB45-B326-7EF78A66588C}" type="slidenum">
              <a:rPr lang="en-GB" smtClean="0"/>
              <a:t>‹#›</a:t>
            </a:fld>
            <a:endParaRPr lang="en-GB"/>
          </a:p>
        </p:txBody>
      </p:sp>
      <p:sp>
        <p:nvSpPr>
          <p:cNvPr id="9" name="Picture Placeholder 8"/>
          <p:cNvSpPr>
            <a:spLocks noGrp="1"/>
          </p:cNvSpPr>
          <p:nvPr>
            <p:ph type="pic" sz="quarter" idx="13"/>
          </p:nvPr>
        </p:nvSpPr>
        <p:spPr>
          <a:xfrm>
            <a:off x="269875" y="1976718"/>
            <a:ext cx="1645920" cy="4625788"/>
          </a:xfrm>
        </p:spPr>
        <p:txBody>
          <a:bodyPr/>
          <a:lstStyle>
            <a:lvl1pPr>
              <a:buNone/>
              <a:defRPr/>
            </a:lvl1pPr>
          </a:lstStyle>
          <a:p>
            <a:r>
              <a:rPr lang="en-GB" smtClean="0"/>
              <a:t>Drag picture to placeholder or click icon to add</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35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GB"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a:xfrm>
            <a:off x="5562600" y="6356350"/>
            <a:ext cx="1622612" cy="365125"/>
          </a:xfrm>
        </p:spPr>
        <p:txBody>
          <a:bodyPr/>
          <a:lstStyle/>
          <a:p>
            <a:fld id="{C8959E03-A001-A040-818C-9BBB9EC1A79D}" type="datetimeFigureOut">
              <a:rPr lang="en-US" smtClean="0"/>
              <a:t>28/10/14</a:t>
            </a:fld>
            <a:endParaRPr lang="en-GB"/>
          </a:p>
        </p:txBody>
      </p:sp>
      <p:sp>
        <p:nvSpPr>
          <p:cNvPr id="5" name="Footer Placeholder 4"/>
          <p:cNvSpPr>
            <a:spLocks noGrp="1"/>
          </p:cNvSpPr>
          <p:nvPr>
            <p:ph type="ftr" sz="quarter" idx="11"/>
          </p:nvPr>
        </p:nvSpPr>
        <p:spPr>
          <a:xfrm>
            <a:off x="174812" y="6356350"/>
            <a:ext cx="5311588" cy="365125"/>
          </a:xfrm>
        </p:spPr>
        <p:txBody>
          <a:bodyPr/>
          <a:lstStyle/>
          <a:p>
            <a:endParaRPr lang="en-GB"/>
          </a:p>
        </p:txBody>
      </p:sp>
      <p:sp>
        <p:nvSpPr>
          <p:cNvPr id="6" name="Slide Number Placeholder 5"/>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7" name="Rectangle 6"/>
          <p:cNvSpPr/>
          <p:nvPr/>
        </p:nvSpPr>
        <p:spPr>
          <a:xfrm>
            <a:off x="269875" y="4773706"/>
            <a:ext cx="2971800" cy="18445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720354" y="3429001"/>
            <a:ext cx="4966446" cy="1398494"/>
          </a:xfrm>
        </p:spPr>
        <p:txBody>
          <a:bodyPr anchor="b" anchorCtr="0"/>
          <a:lstStyle>
            <a:lvl1pPr algn="r">
              <a:defRPr sz="4600" b="0" cap="none" baseline="0"/>
            </a:lvl1pPr>
          </a:lstStyle>
          <a:p>
            <a:r>
              <a:rPr lang="en-GB" smtClean="0"/>
              <a:t>Click to edit Master title style</a:t>
            </a:r>
            <a:endParaRPr/>
          </a:p>
        </p:txBody>
      </p:sp>
      <p:sp>
        <p:nvSpPr>
          <p:cNvPr id="3" name="Text Placeholder 2"/>
          <p:cNvSpPr>
            <a:spLocks noGrp="1"/>
          </p:cNvSpPr>
          <p:nvPr>
            <p:ph type="body" idx="1"/>
          </p:nvPr>
        </p:nvSpPr>
        <p:spPr>
          <a:xfrm>
            <a:off x="3720354"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a:xfrm>
            <a:off x="351212" y="6104965"/>
            <a:ext cx="506506" cy="365125"/>
          </a:xfrm>
        </p:spPr>
        <p:txBody>
          <a:bodyPr/>
          <a:lstStyle/>
          <a:p>
            <a:fld id="{6465DB86-C090-DB45-B326-7EF78A66588C}" type="slidenum">
              <a:rPr lang="en-GB" smtClean="0"/>
              <a:t>‹#›</a:t>
            </a:fld>
            <a:endParaRPr lang="en-GB"/>
          </a:p>
        </p:txBody>
      </p:sp>
      <p:sp>
        <p:nvSpPr>
          <p:cNvPr id="9" name="Picture Placeholder 8"/>
          <p:cNvSpPr>
            <a:spLocks noGrp="1"/>
          </p:cNvSpPr>
          <p:nvPr>
            <p:ph type="pic" sz="quarter" idx="13"/>
          </p:nvPr>
        </p:nvSpPr>
        <p:spPr>
          <a:xfrm>
            <a:off x="269874" y="268288"/>
            <a:ext cx="2971800" cy="4438650"/>
          </a:xfrm>
        </p:spPr>
        <p:txBody>
          <a:bodyPr/>
          <a:lstStyle>
            <a:lvl1pPr>
              <a:buNone/>
              <a:defRPr/>
            </a:lvl1pPr>
          </a:lstStyle>
          <a:p>
            <a:r>
              <a:rPr lang="en-GB" smtClean="0"/>
              <a:t>Drag picture to placeholder or click icon to add</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GB" smtClean="0"/>
              <a:t>Click to edit Master title style</a:t>
            </a:r>
            <a:endParaRPr/>
          </a:p>
        </p:txBody>
      </p:sp>
      <p:sp>
        <p:nvSpPr>
          <p:cNvPr id="3" name="Content Placeholder 2"/>
          <p:cNvSpPr>
            <a:spLocks noGrp="1"/>
          </p:cNvSpPr>
          <p:nvPr>
            <p:ph sz="half" idx="1"/>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Content Placeholder 3"/>
          <p:cNvSpPr>
            <a:spLocks noGrp="1"/>
          </p:cNvSpPr>
          <p:nvPr>
            <p:ph sz="half" idx="2"/>
          </p:nvPr>
        </p:nvSpPr>
        <p:spPr>
          <a:xfrm>
            <a:off x="428244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88352" cy="1143000"/>
          </a:xfrm>
        </p:spPr>
        <p:txBody>
          <a:bodyPr/>
          <a:lstStyle>
            <a:lvl1pPr>
              <a:defRPr/>
            </a:lvl1pPr>
          </a:lstStyle>
          <a:p>
            <a:r>
              <a:rPr lang="en-GB" smtClean="0"/>
              <a:t>Click to edit Master title style</a:t>
            </a:r>
            <a:endParaRPr/>
          </a:p>
        </p:txBody>
      </p:sp>
      <p:sp>
        <p:nvSpPr>
          <p:cNvPr id="3" name="Text Placeholder 2"/>
          <p:cNvSpPr>
            <a:spLocks noGrp="1"/>
          </p:cNvSpPr>
          <p:nvPr>
            <p:ph type="body" idx="1"/>
          </p:nvPr>
        </p:nvSpPr>
        <p:spPr>
          <a:xfrm>
            <a:off x="457200"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Text Placeholder 4"/>
          <p:cNvSpPr>
            <a:spLocks noGrp="1"/>
          </p:cNvSpPr>
          <p:nvPr>
            <p:ph type="body" sz="quarter" idx="3"/>
          </p:nvPr>
        </p:nvSpPr>
        <p:spPr>
          <a:xfrm>
            <a:off x="4279391"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279391"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7" name="Date Placeholder 6"/>
          <p:cNvSpPr>
            <a:spLocks noGrp="1"/>
          </p:cNvSpPr>
          <p:nvPr>
            <p:ph type="dt" sz="half" idx="10"/>
          </p:nvPr>
        </p:nvSpPr>
        <p:spPr/>
        <p:txBody>
          <a:bodyPr/>
          <a:lstStyle/>
          <a:p>
            <a:fld id="{C8959E03-A001-A040-818C-9BBB9EC1A79D}" type="datetimeFigureOut">
              <a:rPr lang="en-US" smtClean="0"/>
              <a:t>28/10/14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465DB86-C090-DB45-B326-7EF78A66588C}"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GB" smtClean="0"/>
              <a:t>Click to edit Master title style</a:t>
            </a:r>
            <a:endParaRPr/>
          </a:p>
        </p:txBody>
      </p:sp>
      <p:sp>
        <p:nvSpPr>
          <p:cNvPr id="3" name="Content Placeholder 2"/>
          <p:cNvSpPr>
            <a:spLocks noGrp="1"/>
          </p:cNvSpPr>
          <p:nvPr>
            <p:ph sz="half" idx="1"/>
          </p:nvPr>
        </p:nvSpPr>
        <p:spPr>
          <a:xfrm>
            <a:off x="457199" y="2214562"/>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C8959E03-A001-A040-818C-9BBB9EC1A79D}" type="datetimeFigureOut">
              <a:rPr lang="en-US" smtClean="0"/>
              <a:t>28/10/14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465DB86-C090-DB45-B326-7EF78A66588C}" type="slidenum">
              <a:rPr lang="en-GB" smtClean="0"/>
              <a:t>‹#›</a:t>
            </a:fld>
            <a:endParaRPr lang="en-GB"/>
          </a:p>
        </p:txBody>
      </p:sp>
      <p:sp>
        <p:nvSpPr>
          <p:cNvPr id="9" name="Content Placeholder 2"/>
          <p:cNvSpPr>
            <a:spLocks noGrp="1"/>
          </p:cNvSpPr>
          <p:nvPr>
            <p:ph sz="half" idx="13"/>
          </p:nvPr>
        </p:nvSpPr>
        <p:spPr>
          <a:xfrm>
            <a:off x="457199" y="4224973"/>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199" y="914400"/>
            <a:ext cx="6508377" cy="1143000"/>
          </a:xfrm>
          <a:prstGeom prst="rect">
            <a:avLst/>
          </a:prstGeom>
        </p:spPr>
        <p:txBody>
          <a:bodyPr vert="horz" lIns="91440" tIns="45720" rIns="91440" bIns="45720" rtlCol="0" anchor="b" anchorCtr="0">
            <a:noAutofit/>
          </a:bodyPr>
          <a:lstStyle/>
          <a:p>
            <a:r>
              <a:rPr lang="en-GB" smtClean="0"/>
              <a:t>Click to edit Master title style</a:t>
            </a:r>
            <a:endParaRPr/>
          </a:p>
        </p:txBody>
      </p:sp>
      <p:sp>
        <p:nvSpPr>
          <p:cNvPr id="3" name="Text Placeholder 2"/>
          <p:cNvSpPr>
            <a:spLocks noGrp="1"/>
          </p:cNvSpPr>
          <p:nvPr>
            <p:ph type="body" idx="1"/>
          </p:nvPr>
        </p:nvSpPr>
        <p:spPr>
          <a:xfrm>
            <a:off x="457199" y="2209800"/>
            <a:ext cx="6508377" cy="39163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2"/>
          </p:nvPr>
        </p:nvSpPr>
        <p:spPr>
          <a:xfrm>
            <a:off x="7198659" y="6356350"/>
            <a:ext cx="1752600" cy="365125"/>
          </a:xfrm>
          <a:prstGeom prst="rect">
            <a:avLst/>
          </a:prstGeom>
        </p:spPr>
        <p:txBody>
          <a:bodyPr vert="horz" lIns="91440" tIns="45720" rIns="91440" bIns="45720" rtlCol="0" anchor="ctr"/>
          <a:lstStyle>
            <a:lvl1pPr algn="r">
              <a:defRPr sz="1100" b="1">
                <a:solidFill>
                  <a:schemeClr val="tx2">
                    <a:lumMod val="60000"/>
                    <a:lumOff val="40000"/>
                  </a:schemeClr>
                </a:solidFill>
              </a:defRPr>
            </a:lvl1pPr>
          </a:lstStyle>
          <a:p>
            <a:fld id="{C8959E03-A001-A040-818C-9BBB9EC1A79D}" type="datetimeFigureOut">
              <a:rPr lang="en-US" smtClean="0"/>
              <a:t>28/10/14</a:t>
            </a:fld>
            <a:endParaRPr lang="en-GB"/>
          </a:p>
        </p:txBody>
      </p:sp>
      <p:sp>
        <p:nvSpPr>
          <p:cNvPr id="5" name="Footer Placeholder 4"/>
          <p:cNvSpPr>
            <a:spLocks noGrp="1"/>
          </p:cNvSpPr>
          <p:nvPr>
            <p:ph type="ftr" sz="quarter" idx="3"/>
          </p:nvPr>
        </p:nvSpPr>
        <p:spPr>
          <a:xfrm>
            <a:off x="174812" y="6356350"/>
            <a:ext cx="6007100" cy="365125"/>
          </a:xfrm>
          <a:prstGeom prst="rect">
            <a:avLst/>
          </a:prstGeom>
        </p:spPr>
        <p:txBody>
          <a:bodyPr vert="horz" lIns="91440" tIns="45720" rIns="91440" bIns="45720" rtlCol="0" anchor="ctr"/>
          <a:lstStyle>
            <a:lvl1pPr algn="l">
              <a:defRPr sz="1100" b="1">
                <a:solidFill>
                  <a:schemeClr val="tx2">
                    <a:lumMod val="60000"/>
                    <a:lumOff val="40000"/>
                  </a:schemeClr>
                </a:solidFill>
              </a:defRPr>
            </a:lvl1pPr>
          </a:lstStyle>
          <a:p>
            <a:endParaRPr lang="en-GB"/>
          </a:p>
        </p:txBody>
      </p:sp>
      <p:sp>
        <p:nvSpPr>
          <p:cNvPr id="6" name="Slide Number Placeholder 5"/>
          <p:cNvSpPr>
            <a:spLocks noGrp="1"/>
          </p:cNvSpPr>
          <p:nvPr>
            <p:ph type="sldNum" sz="quarter" idx="4"/>
          </p:nvPr>
        </p:nvSpPr>
        <p:spPr>
          <a:xfrm>
            <a:off x="8256494" y="361016"/>
            <a:ext cx="506506" cy="365125"/>
          </a:xfrm>
          <a:prstGeom prst="rect">
            <a:avLst/>
          </a:prstGeom>
        </p:spPr>
        <p:txBody>
          <a:bodyPr vert="horz" lIns="91440" tIns="45720" rIns="91440" bIns="45720" rtlCol="0" anchor="ctr"/>
          <a:lstStyle>
            <a:lvl1pPr algn="r">
              <a:defRPr sz="2200" b="1">
                <a:solidFill>
                  <a:schemeClr val="bg1"/>
                </a:solidFill>
              </a:defRPr>
            </a:lvl1pPr>
          </a:lstStyle>
          <a:p>
            <a:fld id="{6465DB86-C090-DB45-B326-7EF78A66588C}"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Lst>
  <p:txStyles>
    <p:titleStyle>
      <a:lvl1pPr algn="l" defTabSz="914400" rtl="0" eaLnBrk="1" latinLnBrk="0" hangingPunct="1">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spcBef>
          <a:spcPts val="1800"/>
        </a:spcBef>
        <a:buClr>
          <a:schemeClr val="accent1"/>
        </a:buClr>
        <a:buSzPct val="100000"/>
        <a:buFont typeface="Wingdings 2" pitchFamily="18" charset="2"/>
        <a:buChar char="¡"/>
        <a:defRPr sz="2000" kern="1200">
          <a:solidFill>
            <a:schemeClr val="tx2"/>
          </a:solidFill>
          <a:latin typeface="+mn-lt"/>
          <a:ea typeface="+mn-ea"/>
          <a:cs typeface="+mn-cs"/>
        </a:defRPr>
      </a:lvl1pPr>
      <a:lvl2pPr marL="4572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2pPr>
      <a:lvl3pPr marL="6858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hyperlink" Target="mailto:natasha@redpencil.co.uk" TargetMode="External"/><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89529" y="3128360"/>
            <a:ext cx="5458968" cy="1048684"/>
          </a:xfrm>
        </p:spPr>
        <p:txBody>
          <a:bodyPr>
            <a:normAutofit fontScale="90000"/>
          </a:bodyPr>
          <a:lstStyle/>
          <a:p>
            <a:r>
              <a:rPr lang="en-GB" b="1" dirty="0" smtClean="0">
                <a:solidFill>
                  <a:schemeClr val="bg1"/>
                </a:solidFill>
              </a:rPr>
              <a:t>The Small Charity Brand Survey – </a:t>
            </a:r>
            <a:r>
              <a:rPr lang="en-GB" sz="3100" b="1" dirty="0" smtClean="0">
                <a:solidFill>
                  <a:schemeClr val="bg1"/>
                </a:solidFill>
              </a:rPr>
              <a:t>exploring brand management with UK charities with annual incomes of £1m or under</a:t>
            </a:r>
            <a:br>
              <a:rPr lang="en-GB" sz="3100" b="1" dirty="0" smtClean="0">
                <a:solidFill>
                  <a:schemeClr val="bg1"/>
                </a:solidFill>
              </a:rPr>
            </a:br>
            <a:r>
              <a:rPr lang="en-GB" sz="3100" b="1" dirty="0">
                <a:solidFill>
                  <a:schemeClr val="tx1">
                    <a:lumMod val="95000"/>
                    <a:lumOff val="5000"/>
                  </a:schemeClr>
                </a:solidFill>
              </a:rPr>
              <a:t/>
            </a:r>
            <a:br>
              <a:rPr lang="en-GB" sz="3100" b="1" dirty="0">
                <a:solidFill>
                  <a:schemeClr val="tx1">
                    <a:lumMod val="95000"/>
                    <a:lumOff val="5000"/>
                  </a:schemeClr>
                </a:solidFill>
              </a:rPr>
            </a:br>
            <a:r>
              <a:rPr lang="en-GB" sz="3100" b="1" dirty="0" smtClean="0">
                <a:solidFill>
                  <a:schemeClr val="tx1">
                    <a:lumMod val="95000"/>
                    <a:lumOff val="5000"/>
                  </a:schemeClr>
                </a:solidFill>
              </a:rPr>
              <a:t/>
            </a:r>
            <a:br>
              <a:rPr lang="en-GB" sz="3100" b="1" dirty="0" smtClean="0">
                <a:solidFill>
                  <a:schemeClr val="tx1">
                    <a:lumMod val="95000"/>
                    <a:lumOff val="5000"/>
                  </a:schemeClr>
                </a:solidFill>
              </a:rPr>
            </a:br>
            <a:endParaRPr lang="en-GB" sz="3100" b="1" dirty="0">
              <a:solidFill>
                <a:schemeClr val="tx1">
                  <a:lumMod val="95000"/>
                  <a:lumOff val="5000"/>
                </a:schemeClr>
              </a:solidFill>
            </a:endParaRPr>
          </a:p>
        </p:txBody>
      </p:sp>
      <p:sp>
        <p:nvSpPr>
          <p:cNvPr id="3" name="Subtitle 2"/>
          <p:cNvSpPr>
            <a:spLocks noGrp="1"/>
          </p:cNvSpPr>
          <p:nvPr>
            <p:ph type="subTitle" idx="1"/>
          </p:nvPr>
        </p:nvSpPr>
        <p:spPr>
          <a:xfrm>
            <a:off x="3200400" y="4376727"/>
            <a:ext cx="5458968" cy="621792"/>
          </a:xfrm>
        </p:spPr>
        <p:txBody>
          <a:bodyPr/>
          <a:lstStyle/>
          <a:p>
            <a:r>
              <a:rPr lang="en-GB" dirty="0" smtClean="0"/>
              <a:t>Natasha Roe, Red Pencil</a:t>
            </a:r>
            <a:endParaRPr lang="en-GB" dirty="0"/>
          </a:p>
        </p:txBody>
      </p:sp>
      <p:pic>
        <p:nvPicPr>
          <p:cNvPr id="5" name="Picture 4"/>
          <p:cNvPicPr>
            <a:picLocks noChangeAspect="1"/>
          </p:cNvPicPr>
          <p:nvPr/>
        </p:nvPicPr>
        <p:blipFill>
          <a:blip r:embed="rId3"/>
          <a:stretch>
            <a:fillRect/>
          </a:stretch>
        </p:blipFill>
        <p:spPr>
          <a:xfrm>
            <a:off x="6522023" y="6069476"/>
            <a:ext cx="2499425" cy="677126"/>
          </a:xfrm>
          <a:prstGeom prst="rect">
            <a:avLst/>
          </a:prstGeom>
        </p:spPr>
      </p:pic>
      <p:pic>
        <p:nvPicPr>
          <p:cNvPr id="6" name="Picture 5" descr="CU_CassBusiness_Logo_CMYK_189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3624" y="6069475"/>
            <a:ext cx="2116666" cy="605086"/>
          </a:xfrm>
          <a:prstGeom prst="rect">
            <a:avLst/>
          </a:prstGeom>
        </p:spPr>
      </p:pic>
    </p:spTree>
    <p:extLst>
      <p:ext uri="{BB962C8B-B14F-4D97-AF65-F5344CB8AC3E}">
        <p14:creationId xmlns:p14="http://schemas.microsoft.com/office/powerpoint/2010/main" val="249406291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Branding continuum - pre surve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7108"/>
            <a:ext cx="9144000" cy="6760201"/>
          </a:xfrm>
          <a:prstGeom prst="rect">
            <a:avLst/>
          </a:prstGeom>
        </p:spPr>
      </p:pic>
      <p:sp>
        <p:nvSpPr>
          <p:cNvPr id="2" name="Title 1"/>
          <p:cNvSpPr>
            <a:spLocks noGrp="1"/>
          </p:cNvSpPr>
          <p:nvPr>
            <p:ph type="title"/>
          </p:nvPr>
        </p:nvSpPr>
        <p:spPr>
          <a:xfrm>
            <a:off x="457199" y="342900"/>
            <a:ext cx="7162801" cy="825500"/>
          </a:xfrm>
        </p:spPr>
        <p:txBody>
          <a:bodyPr>
            <a:normAutofit fontScale="90000"/>
          </a:bodyPr>
          <a:lstStyle/>
          <a:p>
            <a:r>
              <a:rPr lang="en-GB" dirty="0" smtClean="0"/>
              <a:t>Brand management continuum</a:t>
            </a:r>
            <a:endParaRPr lang="en-GB" dirty="0"/>
          </a:p>
        </p:txBody>
      </p:sp>
      <p:pic>
        <p:nvPicPr>
          <p:cNvPr id="5" name="Picture 4"/>
          <p:cNvPicPr>
            <a:picLocks noChangeAspect="1"/>
          </p:cNvPicPr>
          <p:nvPr/>
        </p:nvPicPr>
        <p:blipFill>
          <a:blip r:embed="rId4"/>
          <a:stretch>
            <a:fillRect/>
          </a:stretch>
        </p:blipFill>
        <p:spPr>
          <a:xfrm>
            <a:off x="6644575" y="6180874"/>
            <a:ext cx="2499425" cy="677126"/>
          </a:xfrm>
          <a:prstGeom prst="rect">
            <a:avLst/>
          </a:prstGeom>
        </p:spPr>
      </p:pic>
    </p:spTree>
    <p:extLst>
      <p:ext uri="{BB962C8B-B14F-4D97-AF65-F5344CB8AC3E}">
        <p14:creationId xmlns:p14="http://schemas.microsoft.com/office/powerpoint/2010/main" val="17522301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54000"/>
            <a:ext cx="7391401" cy="660400"/>
          </a:xfrm>
        </p:spPr>
        <p:txBody>
          <a:bodyPr/>
          <a:lstStyle/>
          <a:p>
            <a:r>
              <a:rPr lang="en-GB" dirty="0" smtClean="0"/>
              <a:t>Brand management continuum</a:t>
            </a:r>
            <a:endParaRPr lang="en-GB" dirty="0"/>
          </a:p>
        </p:txBody>
      </p:sp>
      <p:sp>
        <p:nvSpPr>
          <p:cNvPr id="3" name="Content Placeholder 2"/>
          <p:cNvSpPr>
            <a:spLocks noGrp="1"/>
          </p:cNvSpPr>
          <p:nvPr>
            <p:ph sz="half" idx="1"/>
          </p:nvPr>
        </p:nvSpPr>
        <p:spPr>
          <a:xfrm>
            <a:off x="457199" y="1083733"/>
            <a:ext cx="4809067" cy="5350934"/>
          </a:xfrm>
        </p:spPr>
        <p:txBody>
          <a:bodyPr>
            <a:normAutofit fontScale="55000" lnSpcReduction="20000"/>
          </a:bodyPr>
          <a:lstStyle/>
          <a:p>
            <a:r>
              <a:rPr lang="en-GB" sz="3300" dirty="0" smtClean="0">
                <a:solidFill>
                  <a:srgbClr val="C849C5"/>
                </a:solidFill>
                <a:latin typeface="Candara"/>
                <a:cs typeface="Candara"/>
              </a:rPr>
              <a:t>Brand guidelines</a:t>
            </a:r>
          </a:p>
          <a:p>
            <a:r>
              <a:rPr lang="en-GB" sz="3300" dirty="0" smtClean="0">
                <a:solidFill>
                  <a:srgbClr val="C849C5"/>
                </a:solidFill>
                <a:latin typeface="Candara"/>
                <a:cs typeface="Candara"/>
              </a:rPr>
              <a:t>Style guidelines and planned communications</a:t>
            </a:r>
          </a:p>
          <a:p>
            <a:r>
              <a:rPr lang="en-GB" sz="3300" dirty="0" smtClean="0">
                <a:solidFill>
                  <a:srgbClr val="C849C5"/>
                </a:solidFill>
                <a:latin typeface="Candara"/>
                <a:cs typeface="Candara"/>
              </a:rPr>
              <a:t>Clear brand architecture</a:t>
            </a:r>
          </a:p>
          <a:p>
            <a:r>
              <a:rPr lang="en-GB" sz="3300" dirty="0" smtClean="0">
                <a:solidFill>
                  <a:srgbClr val="C849C5"/>
                </a:solidFill>
                <a:latin typeface="Candara"/>
                <a:cs typeface="Candara"/>
              </a:rPr>
              <a:t>Stakeholder consultation</a:t>
            </a:r>
          </a:p>
          <a:p>
            <a:r>
              <a:rPr lang="en-GB" sz="3300" dirty="0" smtClean="0">
                <a:solidFill>
                  <a:srgbClr val="FF6600"/>
                </a:solidFill>
                <a:latin typeface="Candara"/>
                <a:cs typeface="Candara"/>
              </a:rPr>
              <a:t>Refresh values</a:t>
            </a:r>
          </a:p>
          <a:p>
            <a:r>
              <a:rPr lang="en-GB" sz="3300" dirty="0" smtClean="0">
                <a:solidFill>
                  <a:srgbClr val="FF6600"/>
                </a:solidFill>
                <a:latin typeface="Candara"/>
                <a:cs typeface="Candara"/>
              </a:rPr>
              <a:t>Refresh colours</a:t>
            </a:r>
          </a:p>
          <a:p>
            <a:r>
              <a:rPr lang="en-GB" sz="3300" dirty="0" smtClean="0">
                <a:solidFill>
                  <a:srgbClr val="6BC956"/>
                </a:solidFill>
                <a:latin typeface="Candara"/>
                <a:cs typeface="Candara"/>
              </a:rPr>
              <a:t>Change strapline</a:t>
            </a:r>
          </a:p>
          <a:p>
            <a:r>
              <a:rPr lang="en-GB" sz="3300" dirty="0" smtClean="0">
                <a:solidFill>
                  <a:srgbClr val="6BC956"/>
                </a:solidFill>
                <a:latin typeface="Candara"/>
                <a:cs typeface="Candara"/>
              </a:rPr>
              <a:t>Change logo</a:t>
            </a:r>
          </a:p>
          <a:p>
            <a:r>
              <a:rPr lang="en-GB" sz="3300" dirty="0" smtClean="0">
                <a:solidFill>
                  <a:srgbClr val="6BC956"/>
                </a:solidFill>
                <a:latin typeface="Candara"/>
                <a:cs typeface="Candara"/>
              </a:rPr>
              <a:t>Change strap and logo</a:t>
            </a:r>
          </a:p>
          <a:p>
            <a:r>
              <a:rPr lang="en-GB" sz="3300" dirty="0" smtClean="0">
                <a:solidFill>
                  <a:schemeClr val="accent2">
                    <a:lumMod val="50000"/>
                    <a:lumOff val="50000"/>
                  </a:schemeClr>
                </a:solidFill>
                <a:latin typeface="Candara"/>
                <a:cs typeface="Candara"/>
              </a:rPr>
              <a:t>Change name</a:t>
            </a:r>
          </a:p>
          <a:p>
            <a:r>
              <a:rPr lang="en-GB" sz="3300" dirty="0" smtClean="0">
                <a:solidFill>
                  <a:schemeClr val="accent2">
                    <a:lumMod val="50000"/>
                    <a:lumOff val="50000"/>
                  </a:schemeClr>
                </a:solidFill>
                <a:latin typeface="Candara"/>
                <a:cs typeface="Candara"/>
              </a:rPr>
              <a:t>Change name and strapline</a:t>
            </a:r>
          </a:p>
          <a:p>
            <a:r>
              <a:rPr lang="en-GB" sz="3300" dirty="0" smtClean="0">
                <a:solidFill>
                  <a:schemeClr val="accent2">
                    <a:lumMod val="50000"/>
                    <a:lumOff val="50000"/>
                  </a:schemeClr>
                </a:solidFill>
                <a:latin typeface="Candara"/>
                <a:cs typeface="Candara"/>
              </a:rPr>
              <a:t>Change name, strapline and logo</a:t>
            </a:r>
          </a:p>
          <a:p>
            <a:endParaRPr lang="en-GB" dirty="0" smtClean="0"/>
          </a:p>
          <a:p>
            <a:endParaRPr lang="en-GB" dirty="0" smtClean="0"/>
          </a:p>
          <a:p>
            <a:endParaRPr lang="en-GB" dirty="0" smtClean="0"/>
          </a:p>
          <a:p>
            <a:endParaRPr lang="en-GB" dirty="0" smtClean="0"/>
          </a:p>
          <a:p>
            <a:endParaRPr lang="en-GB" dirty="0"/>
          </a:p>
        </p:txBody>
      </p:sp>
      <p:sp>
        <p:nvSpPr>
          <p:cNvPr id="4" name="Content Placeholder 3"/>
          <p:cNvSpPr>
            <a:spLocks noGrp="1"/>
          </p:cNvSpPr>
          <p:nvPr>
            <p:ph sz="half" idx="2"/>
          </p:nvPr>
        </p:nvSpPr>
        <p:spPr>
          <a:xfrm>
            <a:off x="5520267" y="1083733"/>
            <a:ext cx="2556933" cy="5350934"/>
          </a:xfrm>
        </p:spPr>
        <p:txBody>
          <a:bodyPr>
            <a:noAutofit/>
          </a:bodyPr>
          <a:lstStyle/>
          <a:p>
            <a:r>
              <a:rPr lang="en-GB" dirty="0" smtClean="0">
                <a:solidFill>
                  <a:srgbClr val="C849C5"/>
                </a:solidFill>
                <a:latin typeface="Candara"/>
                <a:cs typeface="Candara"/>
              </a:rPr>
              <a:t>Brand remain</a:t>
            </a:r>
          </a:p>
          <a:p>
            <a:endParaRPr lang="en-GB" dirty="0">
              <a:latin typeface="Candara"/>
              <a:cs typeface="Candara"/>
            </a:endParaRPr>
          </a:p>
          <a:p>
            <a:pPr marL="0" indent="0">
              <a:buNone/>
            </a:pPr>
            <a:endParaRPr lang="en-GB" dirty="0" smtClean="0">
              <a:latin typeface="Candara"/>
              <a:cs typeface="Candara"/>
            </a:endParaRPr>
          </a:p>
          <a:p>
            <a:pPr marL="0" indent="0">
              <a:buNone/>
            </a:pPr>
            <a:endParaRPr lang="en-GB" dirty="0" smtClean="0">
              <a:latin typeface="Candara"/>
              <a:cs typeface="Candara"/>
            </a:endParaRPr>
          </a:p>
          <a:p>
            <a:r>
              <a:rPr lang="en-GB" dirty="0" smtClean="0">
                <a:solidFill>
                  <a:srgbClr val="FF6600"/>
                </a:solidFill>
                <a:latin typeface="Candara"/>
                <a:cs typeface="Candara"/>
              </a:rPr>
              <a:t>Brand evolve </a:t>
            </a:r>
          </a:p>
          <a:p>
            <a:endParaRPr lang="en-GB" dirty="0" smtClean="0">
              <a:latin typeface="Candara"/>
              <a:cs typeface="Candara"/>
            </a:endParaRPr>
          </a:p>
          <a:p>
            <a:r>
              <a:rPr lang="en-GB" dirty="0" smtClean="0">
                <a:solidFill>
                  <a:srgbClr val="6BC956"/>
                </a:solidFill>
                <a:latin typeface="Candara"/>
                <a:cs typeface="Candara"/>
              </a:rPr>
              <a:t>Brand renew</a:t>
            </a:r>
          </a:p>
          <a:p>
            <a:pPr marL="0" indent="0">
              <a:buNone/>
            </a:pPr>
            <a:endParaRPr lang="en-GB" dirty="0">
              <a:latin typeface="Candara"/>
              <a:cs typeface="Candara"/>
            </a:endParaRPr>
          </a:p>
          <a:p>
            <a:r>
              <a:rPr lang="en-GB" dirty="0" smtClean="0">
                <a:solidFill>
                  <a:srgbClr val="FD2F2F"/>
                </a:solidFill>
                <a:latin typeface="Candara"/>
                <a:cs typeface="Candara"/>
              </a:rPr>
              <a:t>Brand revolve</a:t>
            </a:r>
            <a:endParaRPr lang="en-GB" dirty="0">
              <a:solidFill>
                <a:srgbClr val="FD2F2F"/>
              </a:solidFill>
              <a:latin typeface="Candara"/>
              <a:cs typeface="Candara"/>
            </a:endParaRPr>
          </a:p>
        </p:txBody>
      </p:sp>
      <p:pic>
        <p:nvPicPr>
          <p:cNvPr id="5" name="Picture 4"/>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40876119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342900"/>
            <a:ext cx="6508377" cy="1143000"/>
          </a:xfrm>
        </p:spPr>
        <p:txBody>
          <a:bodyPr/>
          <a:lstStyle/>
          <a:p>
            <a:r>
              <a:rPr lang="en-GB" dirty="0" smtClean="0">
                <a:latin typeface="Candara"/>
                <a:cs typeface="Candara"/>
              </a:rPr>
              <a:t>Where on the continuum are most small charities?</a:t>
            </a:r>
            <a:endParaRPr lang="en-GB" dirty="0">
              <a:latin typeface="Candara"/>
              <a:cs typeface="Candara"/>
            </a:endParaRPr>
          </a:p>
        </p:txBody>
      </p:sp>
      <p:pic>
        <p:nvPicPr>
          <p:cNvPr id="9" name="Content Placeholder 8" descr="brand awareness brighter colours.jpg"/>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t="22011" b="3492"/>
          <a:stretch/>
        </p:blipFill>
        <p:spPr>
          <a:xfrm>
            <a:off x="0" y="1608667"/>
            <a:ext cx="8906933" cy="5249333"/>
          </a:xfrm>
        </p:spPr>
      </p:pic>
    </p:spTree>
    <p:extLst>
      <p:ext uri="{BB962C8B-B14F-4D97-AF65-F5344CB8AC3E}">
        <p14:creationId xmlns:p14="http://schemas.microsoft.com/office/powerpoint/2010/main" val="19191169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0934"/>
            <a:ext cx="7391401" cy="778934"/>
          </a:xfrm>
        </p:spPr>
        <p:txBody>
          <a:bodyPr/>
          <a:lstStyle/>
          <a:p>
            <a:r>
              <a:rPr lang="en-GB" dirty="0" smtClean="0"/>
              <a:t>Brand management activities</a:t>
            </a:r>
            <a:endParaRPr lang="en-GB" dirty="0"/>
          </a:p>
        </p:txBody>
      </p:sp>
      <p:sp>
        <p:nvSpPr>
          <p:cNvPr id="3" name="Content Placeholder 2"/>
          <p:cNvSpPr>
            <a:spLocks noGrp="1"/>
          </p:cNvSpPr>
          <p:nvPr>
            <p:ph sz="half" idx="1"/>
          </p:nvPr>
        </p:nvSpPr>
        <p:spPr/>
        <p:txBody>
          <a:bodyPr/>
          <a:lstStyle/>
          <a:p>
            <a:endParaRPr lang="en-GB"/>
          </a:p>
        </p:txBody>
      </p:sp>
      <p:sp>
        <p:nvSpPr>
          <p:cNvPr id="4" name="Content Placeholder 3"/>
          <p:cNvSpPr>
            <a:spLocks noGrp="1"/>
          </p:cNvSpPr>
          <p:nvPr>
            <p:ph sz="half" idx="2"/>
          </p:nvPr>
        </p:nvSpPr>
        <p:spPr/>
        <p:txBody>
          <a:bodyPr/>
          <a:lstStyle/>
          <a:p>
            <a:endParaRPr lang="en-GB"/>
          </a:p>
        </p:txBody>
      </p:sp>
      <p:pic>
        <p:nvPicPr>
          <p:cNvPr id="5" name="Content Placeholder 6" descr="brighter colours brand management.jpg"/>
          <p:cNvPicPr>
            <a:picLocks noChangeAspect="1"/>
          </p:cNvPicPr>
          <p:nvPr/>
        </p:nvPicPr>
        <p:blipFill rotWithShape="1">
          <a:blip r:embed="rId3">
            <a:extLst>
              <a:ext uri="{28A0092B-C50C-407E-A947-70E740481C1C}">
                <a14:useLocalDpi xmlns:a14="http://schemas.microsoft.com/office/drawing/2010/main" val="0"/>
              </a:ext>
            </a:extLst>
          </a:blip>
          <a:srcRect l="3346" t="19805" r="2756" b="4225"/>
          <a:stretch/>
        </p:blipFill>
        <p:spPr>
          <a:xfrm>
            <a:off x="186267" y="1253067"/>
            <a:ext cx="7975600" cy="5604933"/>
          </a:xfrm>
          <a:prstGeom prst="rect">
            <a:avLst/>
          </a:prstGeom>
        </p:spPr>
      </p:pic>
    </p:spTree>
    <p:extLst>
      <p:ext uri="{BB962C8B-B14F-4D97-AF65-F5344CB8AC3E}">
        <p14:creationId xmlns:p14="http://schemas.microsoft.com/office/powerpoint/2010/main" val="155953746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38" y="270933"/>
            <a:ext cx="7791995" cy="694267"/>
          </a:xfrm>
        </p:spPr>
        <p:txBody>
          <a:bodyPr>
            <a:normAutofit/>
          </a:bodyPr>
          <a:lstStyle/>
          <a:p>
            <a:r>
              <a:rPr lang="en-GB" dirty="0" smtClean="0"/>
              <a:t>Brand benefits (outcomes) model</a:t>
            </a:r>
            <a:endParaRPr lang="en-GB" dirty="0"/>
          </a:p>
        </p:txBody>
      </p:sp>
      <p:sp>
        <p:nvSpPr>
          <p:cNvPr id="5" name="TextBox 4"/>
          <p:cNvSpPr txBox="1"/>
          <p:nvPr/>
        </p:nvSpPr>
        <p:spPr>
          <a:xfrm>
            <a:off x="200538" y="6266330"/>
            <a:ext cx="2762975"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a:p>
        </p:txBody>
      </p:sp>
      <p:pic>
        <p:nvPicPr>
          <p:cNvPr id="9" name="Picture 8" descr="mind map outcome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32" y="1405467"/>
            <a:ext cx="7687735" cy="5107084"/>
          </a:xfrm>
          <a:prstGeom prst="rect">
            <a:avLst/>
          </a:prstGeom>
        </p:spPr>
      </p:pic>
      <p:pic>
        <p:nvPicPr>
          <p:cNvPr id="6" name="Picture 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144827259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37068"/>
            <a:ext cx="7264401" cy="846666"/>
          </a:xfrm>
        </p:spPr>
        <p:txBody>
          <a:bodyPr>
            <a:normAutofit/>
          </a:bodyPr>
          <a:lstStyle/>
          <a:p>
            <a:r>
              <a:rPr lang="en-GB" dirty="0" smtClean="0"/>
              <a:t>Brand benefits (outputs) model</a:t>
            </a:r>
            <a:endParaRPr lang="en-GB" dirty="0"/>
          </a:p>
        </p:txBody>
      </p:sp>
      <p:sp>
        <p:nvSpPr>
          <p:cNvPr id="6" name="TextBox 5"/>
          <p:cNvSpPr txBox="1"/>
          <p:nvPr/>
        </p:nvSpPr>
        <p:spPr>
          <a:xfrm>
            <a:off x="200538" y="6266330"/>
            <a:ext cx="2762975"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a:p>
        </p:txBody>
      </p:sp>
      <p:pic>
        <p:nvPicPr>
          <p:cNvPr id="9" name="Picture 8" descr="brand output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6386"/>
            <a:ext cx="9021448" cy="6375014"/>
          </a:xfrm>
          <a:prstGeom prst="rect">
            <a:avLst/>
          </a:prstGeom>
        </p:spPr>
      </p:pic>
      <p:pic>
        <p:nvPicPr>
          <p:cNvPr id="7" name="Picture 6"/>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138306980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8256" y="274638"/>
            <a:ext cx="7605713" cy="571994"/>
          </a:xfrm>
        </p:spPr>
        <p:txBody>
          <a:bodyPr/>
          <a:lstStyle/>
          <a:p>
            <a:r>
              <a:rPr lang="en-GB" dirty="0" smtClean="0"/>
              <a:t>Branding barriers model</a:t>
            </a:r>
            <a:endParaRPr lang="en-GB" dirty="0"/>
          </a:p>
        </p:txBody>
      </p:sp>
      <p:sp>
        <p:nvSpPr>
          <p:cNvPr id="5" name="TextBox 4"/>
          <p:cNvSpPr txBox="1"/>
          <p:nvPr/>
        </p:nvSpPr>
        <p:spPr>
          <a:xfrm>
            <a:off x="200538" y="6266330"/>
            <a:ext cx="2762975"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a:p>
        </p:txBody>
      </p:sp>
      <p:pic>
        <p:nvPicPr>
          <p:cNvPr id="3" name="Picture 2" descr="barriers mind map.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0"/>
            <a:ext cx="9043730" cy="6390759"/>
          </a:xfrm>
          <a:prstGeom prst="rect">
            <a:avLst/>
          </a:prstGeom>
        </p:spPr>
      </p:pic>
      <p:pic>
        <p:nvPicPr>
          <p:cNvPr id="6" name="Picture 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193679682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nd map outcome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362" y="1721171"/>
            <a:ext cx="6364171" cy="4760497"/>
          </a:xfrm>
          <a:prstGeom prst="rect">
            <a:avLst/>
          </a:prstGeom>
        </p:spPr>
      </p:pic>
      <p:sp>
        <p:nvSpPr>
          <p:cNvPr id="2" name="Title 1"/>
          <p:cNvSpPr>
            <a:spLocks noGrp="1"/>
          </p:cNvSpPr>
          <p:nvPr>
            <p:ph type="title"/>
          </p:nvPr>
        </p:nvSpPr>
        <p:spPr>
          <a:xfrm>
            <a:off x="96121" y="186267"/>
            <a:ext cx="8280399" cy="745066"/>
          </a:xfrm>
        </p:spPr>
        <p:txBody>
          <a:bodyPr>
            <a:noAutofit/>
          </a:bodyPr>
          <a:lstStyle/>
          <a:p>
            <a:r>
              <a:rPr lang="en-GB" sz="3200" dirty="0" smtClean="0"/>
              <a:t>The findings – brand benefits (outcomes)</a:t>
            </a:r>
            <a:endParaRPr lang="en-GB" sz="3200" dirty="0"/>
          </a:p>
        </p:txBody>
      </p:sp>
      <p:sp>
        <p:nvSpPr>
          <p:cNvPr id="5" name="TextBox 4"/>
          <p:cNvSpPr txBox="1"/>
          <p:nvPr/>
        </p:nvSpPr>
        <p:spPr>
          <a:xfrm>
            <a:off x="192942" y="6235447"/>
            <a:ext cx="2926546"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smtClean="0"/>
          </a:p>
        </p:txBody>
      </p:sp>
      <p:sp>
        <p:nvSpPr>
          <p:cNvPr id="9" name="Oval Callout 8"/>
          <p:cNvSpPr/>
          <p:nvPr/>
        </p:nvSpPr>
        <p:spPr>
          <a:xfrm flipH="1">
            <a:off x="192941" y="1422859"/>
            <a:ext cx="1810569" cy="812341"/>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0" name="TextBox 9"/>
          <p:cNvSpPr txBox="1"/>
          <p:nvPr/>
        </p:nvSpPr>
        <p:spPr>
          <a:xfrm flipH="1">
            <a:off x="192942" y="1567852"/>
            <a:ext cx="1810568" cy="523220"/>
          </a:xfrm>
          <a:prstGeom prst="rect">
            <a:avLst/>
          </a:prstGeom>
          <a:noFill/>
        </p:spPr>
        <p:txBody>
          <a:bodyPr wrap="square" rtlCol="0">
            <a:spAutoFit/>
          </a:bodyPr>
          <a:lstStyle/>
          <a:p>
            <a:pPr algn="ctr"/>
            <a:r>
              <a:rPr lang="en-GB" sz="1400" dirty="0" smtClean="0">
                <a:solidFill>
                  <a:srgbClr val="FFFFFF"/>
                </a:solidFill>
                <a:latin typeface="Candara"/>
                <a:cs typeface="Candara"/>
              </a:rPr>
              <a:t>Attractive to funders and donors</a:t>
            </a:r>
            <a:endParaRPr lang="en-GB" sz="1400" dirty="0">
              <a:solidFill>
                <a:srgbClr val="FFFFFF"/>
              </a:solidFill>
              <a:latin typeface="Candara"/>
              <a:cs typeface="Candara"/>
            </a:endParaRPr>
          </a:p>
        </p:txBody>
      </p:sp>
      <p:sp>
        <p:nvSpPr>
          <p:cNvPr id="15" name="Oval Callout 14"/>
          <p:cNvSpPr/>
          <p:nvPr/>
        </p:nvSpPr>
        <p:spPr>
          <a:xfrm>
            <a:off x="2836814" y="1315884"/>
            <a:ext cx="1810569" cy="703930"/>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6" name="TextBox 15"/>
          <p:cNvSpPr txBox="1"/>
          <p:nvPr/>
        </p:nvSpPr>
        <p:spPr>
          <a:xfrm flipH="1">
            <a:off x="2836814" y="1429953"/>
            <a:ext cx="1810568" cy="523220"/>
          </a:xfrm>
          <a:prstGeom prst="rect">
            <a:avLst/>
          </a:prstGeom>
          <a:noFill/>
        </p:spPr>
        <p:txBody>
          <a:bodyPr wrap="square" rtlCol="0">
            <a:spAutoFit/>
          </a:bodyPr>
          <a:lstStyle/>
          <a:p>
            <a:pPr algn="ctr"/>
            <a:r>
              <a:rPr lang="en-GB" sz="1400" dirty="0" smtClean="0">
                <a:solidFill>
                  <a:srgbClr val="FFFFFF"/>
                </a:solidFill>
                <a:latin typeface="Candara"/>
                <a:cs typeface="Candara"/>
              </a:rPr>
              <a:t>Through long-term planning</a:t>
            </a:r>
            <a:endParaRPr lang="en-GB" sz="1400" dirty="0">
              <a:solidFill>
                <a:srgbClr val="FFFFFF"/>
              </a:solidFill>
              <a:latin typeface="Candara"/>
              <a:cs typeface="Candara"/>
            </a:endParaRPr>
          </a:p>
        </p:txBody>
      </p:sp>
      <p:sp>
        <p:nvSpPr>
          <p:cNvPr id="17" name="Oval Callout 16"/>
          <p:cNvSpPr/>
          <p:nvPr/>
        </p:nvSpPr>
        <p:spPr>
          <a:xfrm flipH="1">
            <a:off x="96118" y="2428498"/>
            <a:ext cx="1810569" cy="1008969"/>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8" name="TextBox 17"/>
          <p:cNvSpPr txBox="1"/>
          <p:nvPr/>
        </p:nvSpPr>
        <p:spPr>
          <a:xfrm flipH="1">
            <a:off x="96121" y="2571741"/>
            <a:ext cx="1810568" cy="738664"/>
          </a:xfrm>
          <a:prstGeom prst="rect">
            <a:avLst/>
          </a:prstGeom>
          <a:noFill/>
        </p:spPr>
        <p:txBody>
          <a:bodyPr wrap="square" rtlCol="0">
            <a:spAutoFit/>
          </a:bodyPr>
          <a:lstStyle/>
          <a:p>
            <a:pPr algn="ctr"/>
            <a:r>
              <a:rPr lang="en-GB" sz="1400" dirty="0" smtClean="0">
                <a:solidFill>
                  <a:srgbClr val="FFFFFF"/>
                </a:solidFill>
                <a:latin typeface="Candara"/>
                <a:cs typeface="Candara"/>
              </a:rPr>
              <a:t>Helps identify partners and networks</a:t>
            </a:r>
            <a:endParaRPr lang="en-GB" sz="1400" dirty="0">
              <a:solidFill>
                <a:srgbClr val="FFFFFF"/>
              </a:solidFill>
              <a:latin typeface="Candara"/>
              <a:cs typeface="Candara"/>
            </a:endParaRPr>
          </a:p>
        </p:txBody>
      </p:sp>
      <p:sp>
        <p:nvSpPr>
          <p:cNvPr id="7" name="Oval Callout 6"/>
          <p:cNvSpPr/>
          <p:nvPr/>
        </p:nvSpPr>
        <p:spPr>
          <a:xfrm>
            <a:off x="7165426" y="3120669"/>
            <a:ext cx="1977428" cy="1083154"/>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8" name="TextBox 7"/>
          <p:cNvSpPr txBox="1"/>
          <p:nvPr/>
        </p:nvSpPr>
        <p:spPr>
          <a:xfrm flipH="1">
            <a:off x="7332285" y="3311871"/>
            <a:ext cx="1810568" cy="738664"/>
          </a:xfrm>
          <a:prstGeom prst="rect">
            <a:avLst/>
          </a:prstGeom>
          <a:noFill/>
        </p:spPr>
        <p:txBody>
          <a:bodyPr wrap="square" rtlCol="0">
            <a:spAutoFit/>
          </a:bodyPr>
          <a:lstStyle/>
          <a:p>
            <a:pPr algn="ctr"/>
            <a:r>
              <a:rPr lang="en-GB" sz="1400" dirty="0" smtClean="0">
                <a:solidFill>
                  <a:schemeClr val="bg1"/>
                </a:solidFill>
                <a:latin typeface="Candara"/>
                <a:cs typeface="Candara"/>
              </a:rPr>
              <a:t>Instant recognition in a crowded marketplace</a:t>
            </a:r>
            <a:endParaRPr lang="en-GB" sz="1400" dirty="0">
              <a:solidFill>
                <a:schemeClr val="bg1"/>
              </a:solidFill>
              <a:latin typeface="Candara"/>
              <a:cs typeface="Candara"/>
            </a:endParaRPr>
          </a:p>
        </p:txBody>
      </p:sp>
      <p:pic>
        <p:nvPicPr>
          <p:cNvPr id="14" name="Picture 13"/>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25138619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P spid="17" grpId="0" animBg="1"/>
      <p:bldP spid="18" grpId="0"/>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brand output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144" y="2089688"/>
            <a:ext cx="6385255" cy="4512145"/>
          </a:xfrm>
          <a:prstGeom prst="rect">
            <a:avLst/>
          </a:prstGeom>
        </p:spPr>
      </p:pic>
      <p:sp>
        <p:nvSpPr>
          <p:cNvPr id="15" name="Oval Callout 14"/>
          <p:cNvSpPr/>
          <p:nvPr/>
        </p:nvSpPr>
        <p:spPr>
          <a:xfrm flipH="1">
            <a:off x="192942" y="1423268"/>
            <a:ext cx="1697410" cy="1218332"/>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2" name="Title 1"/>
          <p:cNvSpPr>
            <a:spLocks noGrp="1"/>
          </p:cNvSpPr>
          <p:nvPr>
            <p:ph type="title"/>
          </p:nvPr>
        </p:nvSpPr>
        <p:spPr>
          <a:xfrm>
            <a:off x="320374" y="152911"/>
            <a:ext cx="7858425" cy="592156"/>
          </a:xfrm>
        </p:spPr>
        <p:txBody>
          <a:bodyPr>
            <a:normAutofit fontScale="90000"/>
          </a:bodyPr>
          <a:lstStyle/>
          <a:p>
            <a:r>
              <a:rPr lang="en-GB" dirty="0" smtClean="0"/>
              <a:t>The findings – brand benefits (outputs)</a:t>
            </a:r>
            <a:endParaRPr lang="en-GB" dirty="0"/>
          </a:p>
        </p:txBody>
      </p:sp>
      <p:sp>
        <p:nvSpPr>
          <p:cNvPr id="9" name="Oval Callout 8"/>
          <p:cNvSpPr/>
          <p:nvPr/>
        </p:nvSpPr>
        <p:spPr>
          <a:xfrm>
            <a:off x="6739468" y="3541086"/>
            <a:ext cx="2176674" cy="1640514"/>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0" name="TextBox 9"/>
          <p:cNvSpPr txBox="1"/>
          <p:nvPr/>
        </p:nvSpPr>
        <p:spPr>
          <a:xfrm flipH="1">
            <a:off x="6866682" y="3691985"/>
            <a:ext cx="1936304" cy="1169551"/>
          </a:xfrm>
          <a:prstGeom prst="rect">
            <a:avLst/>
          </a:prstGeom>
          <a:noFill/>
        </p:spPr>
        <p:txBody>
          <a:bodyPr wrap="square" rtlCol="0">
            <a:spAutoFit/>
          </a:bodyPr>
          <a:lstStyle/>
          <a:p>
            <a:pPr algn="ctr"/>
            <a:r>
              <a:rPr lang="en-GB" sz="1400" dirty="0" smtClean="0">
                <a:solidFill>
                  <a:srgbClr val="FFFFFF"/>
                </a:solidFill>
                <a:latin typeface="Candara"/>
                <a:cs typeface="Candara"/>
              </a:rPr>
              <a:t>By linking vision and values through common messages to internal and external brand management</a:t>
            </a:r>
            <a:endParaRPr lang="en-GB" sz="1400" dirty="0">
              <a:solidFill>
                <a:srgbClr val="FFFFFF"/>
              </a:solidFill>
              <a:latin typeface="Candara"/>
              <a:cs typeface="Candara"/>
            </a:endParaRPr>
          </a:p>
        </p:txBody>
      </p:sp>
      <p:sp>
        <p:nvSpPr>
          <p:cNvPr id="11" name="Oval Callout 10"/>
          <p:cNvSpPr/>
          <p:nvPr/>
        </p:nvSpPr>
        <p:spPr>
          <a:xfrm>
            <a:off x="7105574" y="2013960"/>
            <a:ext cx="1697411" cy="1232334"/>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2" name="TextBox 11"/>
          <p:cNvSpPr txBox="1"/>
          <p:nvPr/>
        </p:nvSpPr>
        <p:spPr>
          <a:xfrm flipH="1">
            <a:off x="7105575" y="2164859"/>
            <a:ext cx="1697410" cy="954107"/>
          </a:xfrm>
          <a:prstGeom prst="rect">
            <a:avLst/>
          </a:prstGeom>
          <a:noFill/>
        </p:spPr>
        <p:txBody>
          <a:bodyPr wrap="square" rtlCol="0">
            <a:spAutoFit/>
          </a:bodyPr>
          <a:lstStyle/>
          <a:p>
            <a:pPr algn="ctr"/>
            <a:r>
              <a:rPr lang="en-GB" sz="1400" dirty="0">
                <a:solidFill>
                  <a:srgbClr val="FFFFFF"/>
                </a:solidFill>
                <a:latin typeface="Candara"/>
                <a:cs typeface="Candara"/>
              </a:rPr>
              <a:t>B</a:t>
            </a:r>
            <a:r>
              <a:rPr lang="en-GB" sz="1400" dirty="0" smtClean="0">
                <a:solidFill>
                  <a:srgbClr val="FFFFFF"/>
                </a:solidFill>
                <a:latin typeface="Candara"/>
                <a:cs typeface="Candara"/>
              </a:rPr>
              <a:t>etter able to manage new and existing supporters’ perceptions</a:t>
            </a:r>
            <a:endParaRPr lang="en-GB" sz="1400" dirty="0">
              <a:solidFill>
                <a:srgbClr val="FFFFFF"/>
              </a:solidFill>
              <a:latin typeface="Candara"/>
              <a:cs typeface="Candara"/>
            </a:endParaRPr>
          </a:p>
        </p:txBody>
      </p:sp>
      <p:sp>
        <p:nvSpPr>
          <p:cNvPr id="13" name="Oval Callout 12"/>
          <p:cNvSpPr/>
          <p:nvPr/>
        </p:nvSpPr>
        <p:spPr>
          <a:xfrm flipH="1">
            <a:off x="4405828" y="1676400"/>
            <a:ext cx="1994971" cy="1133133"/>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4" name="TextBox 13"/>
          <p:cNvSpPr txBox="1"/>
          <p:nvPr/>
        </p:nvSpPr>
        <p:spPr>
          <a:xfrm flipH="1">
            <a:off x="4558229" y="1799693"/>
            <a:ext cx="1697410" cy="954107"/>
          </a:xfrm>
          <a:prstGeom prst="rect">
            <a:avLst/>
          </a:prstGeom>
          <a:noFill/>
        </p:spPr>
        <p:txBody>
          <a:bodyPr wrap="square" rtlCol="0">
            <a:spAutoFit/>
          </a:bodyPr>
          <a:lstStyle/>
          <a:p>
            <a:pPr algn="ctr"/>
            <a:r>
              <a:rPr lang="en-GB" sz="1400" dirty="0" smtClean="0">
                <a:solidFill>
                  <a:srgbClr val="FFFFFF"/>
                </a:solidFill>
                <a:latin typeface="Candara"/>
                <a:cs typeface="Candara"/>
              </a:rPr>
              <a:t>Through unifying banner and management of brand</a:t>
            </a:r>
            <a:endParaRPr lang="en-GB" sz="1400" dirty="0">
              <a:solidFill>
                <a:srgbClr val="FFFFFF"/>
              </a:solidFill>
              <a:latin typeface="Candara"/>
              <a:cs typeface="Candara"/>
            </a:endParaRPr>
          </a:p>
        </p:txBody>
      </p:sp>
      <p:sp>
        <p:nvSpPr>
          <p:cNvPr id="17" name="Oval Callout 16"/>
          <p:cNvSpPr/>
          <p:nvPr/>
        </p:nvSpPr>
        <p:spPr>
          <a:xfrm>
            <a:off x="2015067" y="880533"/>
            <a:ext cx="2150533" cy="1396214"/>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16" name="TextBox 15"/>
          <p:cNvSpPr txBox="1"/>
          <p:nvPr/>
        </p:nvSpPr>
        <p:spPr>
          <a:xfrm flipH="1">
            <a:off x="192942" y="1538083"/>
            <a:ext cx="1697410" cy="954107"/>
          </a:xfrm>
          <a:prstGeom prst="rect">
            <a:avLst/>
          </a:prstGeom>
          <a:noFill/>
        </p:spPr>
        <p:txBody>
          <a:bodyPr wrap="square" rtlCol="0">
            <a:spAutoFit/>
          </a:bodyPr>
          <a:lstStyle/>
          <a:p>
            <a:pPr algn="ctr"/>
            <a:r>
              <a:rPr lang="en-GB" sz="1400" dirty="0" smtClean="0">
                <a:solidFill>
                  <a:srgbClr val="FFFFFF"/>
                </a:solidFill>
                <a:latin typeface="Candara"/>
                <a:cs typeface="Candara"/>
              </a:rPr>
              <a:t>Through ongoing brand management and links with HR procedures</a:t>
            </a:r>
            <a:endParaRPr lang="en-GB" sz="1400" dirty="0">
              <a:solidFill>
                <a:srgbClr val="FFFFFF"/>
              </a:solidFill>
              <a:latin typeface="Candara"/>
              <a:cs typeface="Candara"/>
            </a:endParaRPr>
          </a:p>
        </p:txBody>
      </p:sp>
      <p:sp>
        <p:nvSpPr>
          <p:cNvPr id="18" name="TextBox 17"/>
          <p:cNvSpPr txBox="1"/>
          <p:nvPr/>
        </p:nvSpPr>
        <p:spPr>
          <a:xfrm flipH="1">
            <a:off x="2167159" y="1185863"/>
            <a:ext cx="1810568" cy="954107"/>
          </a:xfrm>
          <a:prstGeom prst="rect">
            <a:avLst/>
          </a:prstGeom>
          <a:noFill/>
        </p:spPr>
        <p:txBody>
          <a:bodyPr wrap="square" rtlCol="0">
            <a:spAutoFit/>
          </a:bodyPr>
          <a:lstStyle/>
          <a:p>
            <a:pPr algn="ctr"/>
            <a:r>
              <a:rPr lang="en-GB" sz="1400" dirty="0" smtClean="0">
                <a:solidFill>
                  <a:srgbClr val="FFFFFF"/>
                </a:solidFill>
                <a:latin typeface="Candara"/>
                <a:cs typeface="Candara"/>
              </a:rPr>
              <a:t>Better internal brand management leading to more engaged organisation</a:t>
            </a:r>
            <a:endParaRPr lang="en-GB" sz="1400" dirty="0">
              <a:solidFill>
                <a:srgbClr val="FFFFFF"/>
              </a:solidFill>
              <a:latin typeface="Candara"/>
              <a:cs typeface="Candara"/>
            </a:endParaRPr>
          </a:p>
        </p:txBody>
      </p:sp>
      <p:sp>
        <p:nvSpPr>
          <p:cNvPr id="8" name="TextBox 7"/>
          <p:cNvSpPr txBox="1"/>
          <p:nvPr/>
        </p:nvSpPr>
        <p:spPr>
          <a:xfrm>
            <a:off x="192942" y="6235447"/>
            <a:ext cx="2926546"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smtClean="0"/>
          </a:p>
        </p:txBody>
      </p:sp>
      <p:pic>
        <p:nvPicPr>
          <p:cNvPr id="19" name="Picture 18"/>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4622275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10" grpId="0"/>
      <p:bldP spid="11" grpId="0" animBg="1"/>
      <p:bldP spid="12" grpId="0"/>
      <p:bldP spid="13" grpId="0" animBg="1"/>
      <p:bldP spid="14" grpId="0"/>
      <p:bldP spid="17" grpId="0" animBg="1"/>
      <p:bldP spid="16"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rriers mind map.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9948" y="1700850"/>
            <a:ext cx="6134102" cy="3988637"/>
          </a:xfrm>
          <a:prstGeom prst="rect">
            <a:avLst/>
          </a:prstGeom>
        </p:spPr>
      </p:pic>
      <p:sp>
        <p:nvSpPr>
          <p:cNvPr id="2" name="Title 1"/>
          <p:cNvSpPr>
            <a:spLocks noGrp="1"/>
          </p:cNvSpPr>
          <p:nvPr>
            <p:ph type="title"/>
          </p:nvPr>
        </p:nvSpPr>
        <p:spPr>
          <a:xfrm>
            <a:off x="457199" y="237068"/>
            <a:ext cx="6508377" cy="677332"/>
          </a:xfrm>
        </p:spPr>
        <p:txBody>
          <a:bodyPr>
            <a:normAutofit/>
          </a:bodyPr>
          <a:lstStyle/>
          <a:p>
            <a:r>
              <a:rPr lang="en-GB" dirty="0" smtClean="0"/>
              <a:t>The findings – brand barriers</a:t>
            </a:r>
            <a:endParaRPr lang="en-GB" dirty="0"/>
          </a:p>
        </p:txBody>
      </p:sp>
      <p:sp>
        <p:nvSpPr>
          <p:cNvPr id="12" name="TextBox 11"/>
          <p:cNvSpPr txBox="1"/>
          <p:nvPr/>
        </p:nvSpPr>
        <p:spPr>
          <a:xfrm>
            <a:off x="192942" y="6235447"/>
            <a:ext cx="2926546" cy="246221"/>
          </a:xfrm>
          <a:prstGeom prst="rect">
            <a:avLst/>
          </a:prstGeom>
          <a:noFill/>
        </p:spPr>
        <p:txBody>
          <a:bodyPr wrap="square" rtlCol="0">
            <a:spAutoFit/>
          </a:bodyPr>
          <a:lstStyle/>
          <a:p>
            <a:r>
              <a:rPr lang="en-GB" sz="1000" i="1" dirty="0" smtClean="0"/>
              <a:t>©Red Pencil 2013, </a:t>
            </a:r>
            <a:r>
              <a:rPr lang="en-GB" sz="1000" i="1" dirty="0" err="1" smtClean="0"/>
              <a:t>redpencil.co.uk</a:t>
            </a:r>
            <a:endParaRPr lang="en-GB" sz="1000" i="1" dirty="0" smtClean="0"/>
          </a:p>
        </p:txBody>
      </p:sp>
      <p:sp>
        <p:nvSpPr>
          <p:cNvPr id="15" name="Oval Callout 14"/>
          <p:cNvSpPr/>
          <p:nvPr/>
        </p:nvSpPr>
        <p:spPr>
          <a:xfrm>
            <a:off x="7252812" y="3642747"/>
            <a:ext cx="1551926" cy="1149386"/>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6" name="TextBox 15"/>
          <p:cNvSpPr txBox="1"/>
          <p:nvPr/>
        </p:nvSpPr>
        <p:spPr>
          <a:xfrm>
            <a:off x="7414050" y="3790345"/>
            <a:ext cx="1390687" cy="738664"/>
          </a:xfrm>
          <a:prstGeom prst="rect">
            <a:avLst/>
          </a:prstGeom>
          <a:noFill/>
        </p:spPr>
        <p:txBody>
          <a:bodyPr wrap="square" rtlCol="0">
            <a:spAutoFit/>
          </a:bodyPr>
          <a:lstStyle/>
          <a:p>
            <a:r>
              <a:rPr lang="en-GB" sz="1400" dirty="0" smtClean="0">
                <a:solidFill>
                  <a:srgbClr val="FFFFFF"/>
                </a:solidFill>
                <a:latin typeface="Candara"/>
                <a:cs typeface="Candara"/>
              </a:rPr>
              <a:t>Time can be a big issue for small charities</a:t>
            </a:r>
            <a:endParaRPr lang="en-GB" sz="1400" dirty="0">
              <a:solidFill>
                <a:srgbClr val="FFFFFF"/>
              </a:solidFill>
              <a:latin typeface="Candara"/>
              <a:cs typeface="Candara"/>
            </a:endParaRPr>
          </a:p>
        </p:txBody>
      </p:sp>
      <p:sp>
        <p:nvSpPr>
          <p:cNvPr id="17" name="Oval Callout 16"/>
          <p:cNvSpPr/>
          <p:nvPr/>
        </p:nvSpPr>
        <p:spPr>
          <a:xfrm>
            <a:off x="6248457" y="900893"/>
            <a:ext cx="2008710" cy="1219117"/>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18" name="TextBox 17"/>
          <p:cNvSpPr txBox="1"/>
          <p:nvPr/>
        </p:nvSpPr>
        <p:spPr>
          <a:xfrm>
            <a:off x="6248457" y="1090653"/>
            <a:ext cx="1873435" cy="954107"/>
          </a:xfrm>
          <a:prstGeom prst="rect">
            <a:avLst/>
          </a:prstGeom>
          <a:noFill/>
        </p:spPr>
        <p:txBody>
          <a:bodyPr wrap="square" rtlCol="0">
            <a:spAutoFit/>
          </a:bodyPr>
          <a:lstStyle/>
          <a:p>
            <a:pPr algn="ctr"/>
            <a:r>
              <a:rPr lang="en-GB" sz="1400" dirty="0" smtClean="0">
                <a:solidFill>
                  <a:schemeClr val="bg1"/>
                </a:solidFill>
                <a:latin typeface="Candara"/>
                <a:cs typeface="Candara"/>
              </a:rPr>
              <a:t>Don’t know what to monitor – large charity metrics not appropriate</a:t>
            </a:r>
            <a:endParaRPr lang="en-GB" sz="1400" dirty="0">
              <a:solidFill>
                <a:schemeClr val="bg1"/>
              </a:solidFill>
              <a:latin typeface="Candara"/>
              <a:cs typeface="Candara"/>
            </a:endParaRPr>
          </a:p>
        </p:txBody>
      </p:sp>
      <p:sp>
        <p:nvSpPr>
          <p:cNvPr id="19" name="Oval Callout 18"/>
          <p:cNvSpPr/>
          <p:nvPr/>
        </p:nvSpPr>
        <p:spPr>
          <a:xfrm>
            <a:off x="7025607" y="2438236"/>
            <a:ext cx="1873435" cy="980837"/>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20" name="TextBox 19"/>
          <p:cNvSpPr txBox="1"/>
          <p:nvPr/>
        </p:nvSpPr>
        <p:spPr>
          <a:xfrm>
            <a:off x="7025607" y="2661500"/>
            <a:ext cx="1873435" cy="523220"/>
          </a:xfrm>
          <a:prstGeom prst="rect">
            <a:avLst/>
          </a:prstGeom>
          <a:noFill/>
        </p:spPr>
        <p:txBody>
          <a:bodyPr wrap="square" rtlCol="0">
            <a:spAutoFit/>
          </a:bodyPr>
          <a:lstStyle/>
          <a:p>
            <a:pPr algn="ctr"/>
            <a:r>
              <a:rPr lang="en-GB" sz="1400" dirty="0" smtClean="0">
                <a:solidFill>
                  <a:schemeClr val="bg1"/>
                </a:solidFill>
                <a:latin typeface="Candara"/>
                <a:cs typeface="Candara"/>
              </a:rPr>
              <a:t>Need to know who to involve</a:t>
            </a:r>
            <a:endParaRPr lang="en-GB" sz="1400" dirty="0">
              <a:solidFill>
                <a:schemeClr val="bg1"/>
              </a:solidFill>
              <a:latin typeface="Candara"/>
              <a:cs typeface="Candara"/>
            </a:endParaRPr>
          </a:p>
        </p:txBody>
      </p:sp>
      <p:sp>
        <p:nvSpPr>
          <p:cNvPr id="21" name="Oval Callout 20"/>
          <p:cNvSpPr/>
          <p:nvPr/>
        </p:nvSpPr>
        <p:spPr>
          <a:xfrm flipH="1">
            <a:off x="138007" y="1226120"/>
            <a:ext cx="1689122" cy="1203950"/>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22" name="TextBox 21"/>
          <p:cNvSpPr txBox="1"/>
          <p:nvPr/>
        </p:nvSpPr>
        <p:spPr>
          <a:xfrm>
            <a:off x="138008" y="1451505"/>
            <a:ext cx="1689122" cy="954107"/>
          </a:xfrm>
          <a:prstGeom prst="rect">
            <a:avLst/>
          </a:prstGeom>
          <a:noFill/>
        </p:spPr>
        <p:txBody>
          <a:bodyPr wrap="square" rtlCol="0">
            <a:spAutoFit/>
          </a:bodyPr>
          <a:lstStyle/>
          <a:p>
            <a:pPr algn="ctr"/>
            <a:r>
              <a:rPr lang="en-GB" sz="1400" dirty="0" smtClean="0">
                <a:solidFill>
                  <a:schemeClr val="bg1"/>
                </a:solidFill>
                <a:latin typeface="Candara"/>
                <a:cs typeface="Candara"/>
              </a:rPr>
              <a:t>Staff supportive of branding but trustees don’t support it</a:t>
            </a:r>
            <a:endParaRPr lang="en-GB" sz="1400" dirty="0">
              <a:solidFill>
                <a:schemeClr val="bg1"/>
              </a:solidFill>
              <a:latin typeface="Candara"/>
              <a:cs typeface="Candara"/>
            </a:endParaRPr>
          </a:p>
        </p:txBody>
      </p:sp>
      <p:sp>
        <p:nvSpPr>
          <p:cNvPr id="23" name="Oval Callout 22"/>
          <p:cNvSpPr/>
          <p:nvPr/>
        </p:nvSpPr>
        <p:spPr>
          <a:xfrm flipH="1">
            <a:off x="3741637" y="5109911"/>
            <a:ext cx="2075554" cy="1370657"/>
          </a:xfrm>
          <a:prstGeom prst="wedgeEllipseCallout">
            <a:avLst/>
          </a:prstGeom>
          <a:solidFill>
            <a:srgbClr val="970714"/>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sz="1200"/>
          </a:p>
        </p:txBody>
      </p:sp>
      <p:sp>
        <p:nvSpPr>
          <p:cNvPr id="24" name="TextBox 23"/>
          <p:cNvSpPr txBox="1"/>
          <p:nvPr/>
        </p:nvSpPr>
        <p:spPr>
          <a:xfrm>
            <a:off x="3741637" y="5422202"/>
            <a:ext cx="1862295" cy="738664"/>
          </a:xfrm>
          <a:prstGeom prst="rect">
            <a:avLst/>
          </a:prstGeom>
          <a:noFill/>
        </p:spPr>
        <p:txBody>
          <a:bodyPr wrap="square" rtlCol="0">
            <a:spAutoFit/>
          </a:bodyPr>
          <a:lstStyle/>
          <a:p>
            <a:pPr algn="ctr"/>
            <a:r>
              <a:rPr lang="en-GB" sz="1400" dirty="0" smtClean="0">
                <a:solidFill>
                  <a:schemeClr val="bg1"/>
                </a:solidFill>
                <a:latin typeface="Candara"/>
                <a:cs typeface="Candara"/>
              </a:rPr>
              <a:t>Don’t know where to go for cost-effective sources of help</a:t>
            </a:r>
            <a:endParaRPr lang="en-GB" sz="1400" dirty="0">
              <a:solidFill>
                <a:schemeClr val="bg1"/>
              </a:solidFill>
              <a:latin typeface="Candara"/>
              <a:cs typeface="Candara"/>
            </a:endParaRPr>
          </a:p>
        </p:txBody>
      </p:sp>
      <p:pic>
        <p:nvPicPr>
          <p:cNvPr id="26" name="Picture 2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538686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19" grpId="0" animBg="1"/>
      <p:bldP spid="20" grpId="0"/>
      <p:bldP spid="21" grpId="0" animBg="1"/>
      <p:bldP spid="22" grpId="0"/>
      <p:bldP spid="23" grpId="0" animBg="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389468"/>
            <a:ext cx="6508377" cy="863599"/>
          </a:xfrm>
        </p:spPr>
        <p:txBody>
          <a:bodyPr/>
          <a:lstStyle/>
          <a:p>
            <a:r>
              <a:rPr lang="en-GB" dirty="0" smtClean="0"/>
              <a:t>The problem</a:t>
            </a:r>
            <a:endParaRPr lang="en-GB" dirty="0"/>
          </a:p>
        </p:txBody>
      </p:sp>
      <p:sp>
        <p:nvSpPr>
          <p:cNvPr id="6" name="Content Placeholder 5"/>
          <p:cNvSpPr>
            <a:spLocks noGrp="1"/>
          </p:cNvSpPr>
          <p:nvPr>
            <p:ph idx="4294967295"/>
          </p:nvPr>
        </p:nvSpPr>
        <p:spPr>
          <a:xfrm>
            <a:off x="660400" y="1913467"/>
            <a:ext cx="7873999" cy="4347951"/>
          </a:xfrm>
        </p:spPr>
        <p:txBody>
          <a:bodyPr>
            <a:normAutofit/>
          </a:bodyPr>
          <a:lstStyle/>
          <a:p>
            <a:r>
              <a:rPr lang="en-GB" sz="2800" dirty="0" smtClean="0">
                <a:latin typeface="Candara"/>
                <a:cs typeface="Candara"/>
              </a:rPr>
              <a:t>Charities need sustainable income.</a:t>
            </a:r>
          </a:p>
          <a:p>
            <a:r>
              <a:rPr lang="en-GB" sz="2800" dirty="0" smtClean="0">
                <a:latin typeface="Candara"/>
                <a:cs typeface="Candara"/>
              </a:rPr>
              <a:t>Corporates and larger charities use branding to stand out in competitive market and recession.</a:t>
            </a:r>
          </a:p>
          <a:p>
            <a:r>
              <a:rPr lang="en-GB" sz="2800" dirty="0" smtClean="0">
                <a:latin typeface="Candara"/>
                <a:cs typeface="Candara"/>
              </a:rPr>
              <a:t>However, lack of resources in smaller charities in general – marketing and branding in particular.</a:t>
            </a:r>
          </a:p>
          <a:p>
            <a:r>
              <a:rPr lang="en-GB" sz="2800" dirty="0" smtClean="0">
                <a:latin typeface="Candara"/>
                <a:cs typeface="Candara"/>
              </a:rPr>
              <a:t>Result, poorly delineated, ineffective branding in smaller orgs  = logo soup and multiple identities.</a:t>
            </a:r>
          </a:p>
        </p:txBody>
      </p:sp>
      <p:pic>
        <p:nvPicPr>
          <p:cNvPr id="7" name="Picture 6"/>
          <p:cNvPicPr>
            <a:picLocks noChangeAspect="1"/>
          </p:cNvPicPr>
          <p:nvPr/>
        </p:nvPicPr>
        <p:blipFill>
          <a:blip r:embed="rId3"/>
          <a:stretch>
            <a:fillRect/>
          </a:stretch>
        </p:blipFill>
        <p:spPr>
          <a:xfrm>
            <a:off x="7230528" y="6261418"/>
            <a:ext cx="1790920" cy="485183"/>
          </a:xfrm>
          <a:prstGeom prst="rect">
            <a:avLst/>
          </a:prstGeom>
        </p:spPr>
      </p:pic>
      <p:pic>
        <p:nvPicPr>
          <p:cNvPr id="5" name="Picture 4"/>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133999373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randing continuum with addition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0800"/>
            <a:ext cx="9144000" cy="6858000"/>
          </a:xfrm>
          <a:prstGeom prst="rect">
            <a:avLst/>
          </a:prstGeom>
        </p:spPr>
      </p:pic>
      <p:sp>
        <p:nvSpPr>
          <p:cNvPr id="2" name="Title 1"/>
          <p:cNvSpPr>
            <a:spLocks noGrp="1"/>
          </p:cNvSpPr>
          <p:nvPr>
            <p:ph type="title"/>
          </p:nvPr>
        </p:nvSpPr>
        <p:spPr>
          <a:xfrm>
            <a:off x="304799" y="304800"/>
            <a:ext cx="7670801" cy="1168400"/>
          </a:xfrm>
        </p:spPr>
        <p:txBody>
          <a:bodyPr>
            <a:noAutofit/>
          </a:bodyPr>
          <a:lstStyle/>
          <a:p>
            <a:r>
              <a:rPr lang="en-GB" dirty="0" smtClean="0"/>
              <a:t>The findings – brand management</a:t>
            </a:r>
            <a:endParaRPr lang="en-GB" dirty="0"/>
          </a:p>
        </p:txBody>
      </p:sp>
      <p:pic>
        <p:nvPicPr>
          <p:cNvPr id="5" name="Picture 4"/>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71481184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54000"/>
            <a:ext cx="7391401" cy="660400"/>
          </a:xfrm>
        </p:spPr>
        <p:txBody>
          <a:bodyPr/>
          <a:lstStyle/>
          <a:p>
            <a:r>
              <a:rPr lang="en-GB" dirty="0" smtClean="0"/>
              <a:t>Brand management continuum</a:t>
            </a:r>
            <a:endParaRPr lang="en-GB" dirty="0"/>
          </a:p>
        </p:txBody>
      </p:sp>
      <p:sp>
        <p:nvSpPr>
          <p:cNvPr id="3" name="Content Placeholder 2"/>
          <p:cNvSpPr>
            <a:spLocks noGrp="1"/>
          </p:cNvSpPr>
          <p:nvPr>
            <p:ph sz="half" idx="1"/>
          </p:nvPr>
        </p:nvSpPr>
        <p:spPr>
          <a:xfrm>
            <a:off x="457199" y="1083733"/>
            <a:ext cx="7603068" cy="5350934"/>
          </a:xfrm>
        </p:spPr>
        <p:txBody>
          <a:bodyPr>
            <a:normAutofit fontScale="77500" lnSpcReduction="20000"/>
          </a:bodyPr>
          <a:lstStyle/>
          <a:p>
            <a:r>
              <a:rPr lang="en-GB" sz="3300" dirty="0" smtClean="0">
                <a:solidFill>
                  <a:srgbClr val="C849C5"/>
                </a:solidFill>
                <a:latin typeface="Candara"/>
                <a:cs typeface="Candara"/>
              </a:rPr>
              <a:t>Vision and mission			Brand remain</a:t>
            </a:r>
          </a:p>
          <a:p>
            <a:r>
              <a:rPr lang="en-GB" sz="3300" dirty="0" smtClean="0">
                <a:solidFill>
                  <a:srgbClr val="C849C5"/>
                </a:solidFill>
                <a:latin typeface="Candara"/>
                <a:cs typeface="Candara"/>
              </a:rPr>
              <a:t>Values</a:t>
            </a:r>
          </a:p>
          <a:p>
            <a:r>
              <a:rPr lang="en-GB" sz="3300" dirty="0" smtClean="0">
                <a:solidFill>
                  <a:srgbClr val="C849C5"/>
                </a:solidFill>
                <a:latin typeface="Candara"/>
                <a:cs typeface="Candara"/>
              </a:rPr>
              <a:t>Communications strategy</a:t>
            </a:r>
          </a:p>
          <a:p>
            <a:r>
              <a:rPr lang="en-GB" sz="3300" dirty="0" smtClean="0">
                <a:solidFill>
                  <a:srgbClr val="C849C5"/>
                </a:solidFill>
                <a:latin typeface="Candara"/>
                <a:cs typeface="Candara"/>
              </a:rPr>
              <a:t>Key messages and stories</a:t>
            </a:r>
          </a:p>
          <a:p>
            <a:r>
              <a:rPr lang="en-GB" sz="3300" dirty="0">
                <a:solidFill>
                  <a:srgbClr val="C849C5"/>
                </a:solidFill>
                <a:latin typeface="Candara"/>
                <a:cs typeface="Candara"/>
              </a:rPr>
              <a:t>L</a:t>
            </a:r>
            <a:r>
              <a:rPr lang="en-GB" sz="3300" dirty="0" smtClean="0">
                <a:solidFill>
                  <a:srgbClr val="C849C5"/>
                </a:solidFill>
                <a:latin typeface="Candara"/>
                <a:cs typeface="Candara"/>
              </a:rPr>
              <a:t>anguage guidelines</a:t>
            </a:r>
          </a:p>
          <a:p>
            <a:r>
              <a:rPr lang="en-GB" sz="3300" dirty="0" smtClean="0">
                <a:solidFill>
                  <a:schemeClr val="tx1"/>
                </a:solidFill>
                <a:latin typeface="Candara"/>
                <a:cs typeface="Candara"/>
              </a:rPr>
              <a:t>Clear brand architecture</a:t>
            </a:r>
          </a:p>
          <a:p>
            <a:r>
              <a:rPr lang="en-GB" sz="3300" dirty="0" smtClean="0">
                <a:solidFill>
                  <a:srgbClr val="C849C5"/>
                </a:solidFill>
                <a:latin typeface="Candara"/>
                <a:cs typeface="Candara"/>
              </a:rPr>
              <a:t>Visual ID guide and templates</a:t>
            </a:r>
          </a:p>
          <a:p>
            <a:r>
              <a:rPr lang="en-GB" sz="3300" dirty="0" smtClean="0">
                <a:solidFill>
                  <a:srgbClr val="C849C5"/>
                </a:solidFill>
                <a:latin typeface="Candara"/>
                <a:cs typeface="Candara"/>
              </a:rPr>
              <a:t>Brand ambassadors</a:t>
            </a:r>
          </a:p>
          <a:p>
            <a:r>
              <a:rPr lang="en-GB" sz="3300" dirty="0" smtClean="0">
                <a:solidFill>
                  <a:srgbClr val="C849C5"/>
                </a:solidFill>
                <a:latin typeface="Candara"/>
                <a:cs typeface="Candara"/>
              </a:rPr>
              <a:t>Monitoring and evaluation</a:t>
            </a:r>
          </a:p>
          <a:p>
            <a:r>
              <a:rPr lang="en-GB" sz="3300" dirty="0" smtClean="0">
                <a:solidFill>
                  <a:srgbClr val="000000"/>
                </a:solidFill>
                <a:latin typeface="Candara"/>
                <a:cs typeface="Candara"/>
              </a:rPr>
              <a:t>Stakeholder consultation</a:t>
            </a:r>
          </a:p>
          <a:p>
            <a:endParaRPr lang="en-GB" dirty="0" smtClean="0"/>
          </a:p>
          <a:p>
            <a:endParaRPr lang="en-GB" dirty="0" smtClean="0"/>
          </a:p>
          <a:p>
            <a:endParaRPr lang="en-GB" dirty="0" smtClean="0"/>
          </a:p>
          <a:p>
            <a:endParaRPr lang="en-GB" dirty="0" smtClean="0"/>
          </a:p>
          <a:p>
            <a:endParaRPr lang="en-GB" dirty="0"/>
          </a:p>
        </p:txBody>
      </p:sp>
      <p:pic>
        <p:nvPicPr>
          <p:cNvPr id="4" name="Picture 3"/>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407372054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47847114"/>
              </p:ext>
            </p:extLst>
          </p:nvPr>
        </p:nvGraphicFramePr>
        <p:xfrm>
          <a:off x="203199" y="3937000"/>
          <a:ext cx="8737601" cy="2570480"/>
        </p:xfrm>
        <a:graphic>
          <a:graphicData uri="http://schemas.openxmlformats.org/drawingml/2006/table">
            <a:tbl>
              <a:tblPr firstRow="1" bandRow="1">
                <a:tableStyleId>{5C22544A-7EE6-4342-B048-85BDC9FD1C3A}</a:tableStyleId>
              </a:tblPr>
              <a:tblGrid>
                <a:gridCol w="703025"/>
                <a:gridCol w="4938213"/>
                <a:gridCol w="3096363"/>
              </a:tblGrid>
              <a:tr h="370840">
                <a:tc gridSpan="3">
                  <a:txBody>
                    <a:bodyPr/>
                    <a:lstStyle/>
                    <a:p>
                      <a:r>
                        <a:rPr lang="en-GB" sz="1800" b="1" kern="1200" dirty="0" smtClean="0">
                          <a:solidFill>
                            <a:schemeClr val="lt1"/>
                          </a:solidFill>
                          <a:effectLst/>
                          <a:latin typeface="Candara"/>
                          <a:ea typeface="+mn-ea"/>
                          <a:cs typeface="Candara"/>
                        </a:rPr>
                        <a:t>Priority Information, Advice and Guidance (IAG) for small charity managers</a:t>
                      </a:r>
                      <a:r>
                        <a:rPr lang="en-GB" dirty="0" smtClean="0">
                          <a:effectLst/>
                          <a:latin typeface="Candara"/>
                          <a:cs typeface="Candara"/>
                        </a:rPr>
                        <a:t> </a:t>
                      </a:r>
                      <a:endParaRPr lang="en-GB" dirty="0">
                        <a:latin typeface="Candara"/>
                        <a:cs typeface="Candara"/>
                      </a:endParaRPr>
                    </a:p>
                  </a:txBody>
                  <a:tcPr/>
                </a:tc>
                <a:tc hMerge="1">
                  <a:txBody>
                    <a:bodyPr/>
                    <a:lstStyle/>
                    <a:p>
                      <a:endParaRPr lang="en-GB" dirty="0"/>
                    </a:p>
                  </a:txBody>
                  <a:tcPr/>
                </a:tc>
                <a:tc hMerge="1">
                  <a:txBody>
                    <a:bodyPr/>
                    <a:lstStyle/>
                    <a:p>
                      <a:endParaRPr lang="en-GB" dirty="0"/>
                    </a:p>
                  </a:txBody>
                  <a:tcPr/>
                </a:tc>
              </a:tr>
              <a:tr h="370840">
                <a:tc gridSpan="2">
                  <a:txBody>
                    <a:bodyPr/>
                    <a:lstStyle/>
                    <a:p>
                      <a:r>
                        <a:rPr lang="en-GB" b="1" dirty="0" smtClean="0">
                          <a:latin typeface="Candara"/>
                          <a:cs typeface="Candara"/>
                        </a:rPr>
                        <a:t>Brand</a:t>
                      </a:r>
                      <a:r>
                        <a:rPr lang="en-GB" b="1" baseline="0" dirty="0" smtClean="0">
                          <a:latin typeface="Candara"/>
                          <a:cs typeface="Candara"/>
                        </a:rPr>
                        <a:t> benefits (outputs)</a:t>
                      </a:r>
                      <a:endParaRPr lang="en-GB" b="1" dirty="0">
                        <a:latin typeface="Candara"/>
                        <a:cs typeface="Candara"/>
                      </a:endParaRPr>
                    </a:p>
                  </a:txBody>
                  <a:tcPr/>
                </a:tc>
                <a:tc hMerge="1">
                  <a:txBody>
                    <a:bodyPr/>
                    <a:lstStyle/>
                    <a:p>
                      <a:endParaRPr lang="en-GB" dirty="0"/>
                    </a:p>
                  </a:txBody>
                  <a:tcPr/>
                </a:tc>
                <a:tc>
                  <a:txBody>
                    <a:bodyPr/>
                    <a:lstStyle/>
                    <a:p>
                      <a:endParaRPr lang="en-GB"/>
                    </a:p>
                  </a:txBody>
                  <a:tcPr/>
                </a:tc>
              </a:tr>
              <a:tr h="370840">
                <a:tc>
                  <a:txBody>
                    <a:bodyPr/>
                    <a:lstStyle/>
                    <a:p>
                      <a:r>
                        <a:rPr lang="en-GB" dirty="0" smtClean="0"/>
                        <a:t>I</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Examples</a:t>
                      </a:r>
                      <a:r>
                        <a:rPr lang="en-GB" sz="2000" baseline="0" dirty="0" smtClean="0">
                          <a:effectLst/>
                          <a:latin typeface="Candara"/>
                          <a:ea typeface="Times New Roman"/>
                          <a:cs typeface="Candara"/>
                        </a:rPr>
                        <a:t> of s</a:t>
                      </a:r>
                      <a:r>
                        <a:rPr lang="en-GB" sz="2000" dirty="0" smtClean="0">
                          <a:effectLst/>
                          <a:latin typeface="Candara"/>
                          <a:ea typeface="Times New Roman"/>
                          <a:cs typeface="Candara"/>
                        </a:rPr>
                        <a:t>mall</a:t>
                      </a:r>
                      <a:r>
                        <a:rPr lang="en-GB" sz="2000" baseline="0" dirty="0" smtClean="0">
                          <a:effectLst/>
                          <a:latin typeface="Candara"/>
                          <a:ea typeface="Times New Roman"/>
                          <a:cs typeface="Candara"/>
                        </a:rPr>
                        <a:t> charity </a:t>
                      </a:r>
                      <a:r>
                        <a:rPr lang="en-GB" sz="2000" dirty="0" smtClean="0">
                          <a:effectLst/>
                          <a:latin typeface="Candara"/>
                          <a:ea typeface="Times New Roman"/>
                          <a:cs typeface="Candara"/>
                        </a:rPr>
                        <a:t>brands that </a:t>
                      </a:r>
                      <a:r>
                        <a:rPr lang="en-GB" sz="2000" dirty="0">
                          <a:effectLst/>
                          <a:latin typeface="Candara"/>
                          <a:ea typeface="Times New Roman"/>
                          <a:cs typeface="Candara"/>
                        </a:rPr>
                        <a:t>have seen a rise in </a:t>
                      </a:r>
                      <a:r>
                        <a:rPr lang="en-GB" sz="2000" dirty="0" smtClean="0">
                          <a:effectLst/>
                          <a:latin typeface="Candara"/>
                          <a:ea typeface="Times New Roman"/>
                          <a:cs typeface="Candara"/>
                        </a:rPr>
                        <a:t>income through active brand management.</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370840">
                <a:tc>
                  <a:txBody>
                    <a:bodyPr/>
                    <a:lstStyle/>
                    <a:p>
                      <a:r>
                        <a:rPr lang="en-GB" dirty="0" smtClean="0"/>
                        <a:t>A</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Using internal</a:t>
                      </a:r>
                      <a:r>
                        <a:rPr lang="en-GB" sz="2000" baseline="0" dirty="0" smtClean="0">
                          <a:effectLst/>
                          <a:latin typeface="Candara"/>
                          <a:ea typeface="Times New Roman"/>
                          <a:cs typeface="Candara"/>
                        </a:rPr>
                        <a:t> brand management</a:t>
                      </a:r>
                      <a:r>
                        <a:rPr lang="en-GB" sz="2000" dirty="0" smtClean="0">
                          <a:effectLst/>
                          <a:latin typeface="Candara"/>
                          <a:ea typeface="Times New Roman"/>
                          <a:cs typeface="Candara"/>
                        </a:rPr>
                        <a:t> </a:t>
                      </a:r>
                      <a:r>
                        <a:rPr lang="en-GB" sz="2000" dirty="0">
                          <a:effectLst/>
                          <a:latin typeface="Candara"/>
                          <a:ea typeface="Times New Roman"/>
                          <a:cs typeface="Candara"/>
                        </a:rPr>
                        <a:t>in </a:t>
                      </a:r>
                      <a:r>
                        <a:rPr lang="en-GB" sz="2000" dirty="0" smtClean="0">
                          <a:effectLst/>
                          <a:latin typeface="Candara"/>
                          <a:ea typeface="Times New Roman"/>
                          <a:cs typeface="Candara"/>
                        </a:rPr>
                        <a:t>HR</a:t>
                      </a:r>
                      <a:r>
                        <a:rPr lang="en-GB" sz="2000" baseline="0" dirty="0" smtClean="0">
                          <a:effectLst/>
                          <a:latin typeface="Candara"/>
                          <a:ea typeface="Times New Roman"/>
                          <a:cs typeface="Candara"/>
                        </a:rPr>
                        <a:t> and </a:t>
                      </a:r>
                      <a:r>
                        <a:rPr lang="en-GB" sz="2000" dirty="0" smtClean="0">
                          <a:effectLst/>
                          <a:latin typeface="Candara"/>
                          <a:ea typeface="Times New Roman"/>
                          <a:cs typeface="Candara"/>
                        </a:rPr>
                        <a:t>recruitment </a:t>
                      </a:r>
                      <a:r>
                        <a:rPr lang="en-GB" sz="2000" dirty="0">
                          <a:effectLst/>
                          <a:latin typeface="Candara"/>
                          <a:ea typeface="Times New Roman"/>
                          <a:cs typeface="Candara"/>
                        </a:rPr>
                        <a:t>practices</a:t>
                      </a: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370840">
                <a:tc>
                  <a:txBody>
                    <a:bodyPr/>
                    <a:lstStyle/>
                    <a:p>
                      <a:r>
                        <a:rPr lang="en-GB" dirty="0" smtClean="0"/>
                        <a:t>A</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How to monitor and evaluate a brand </a:t>
                      </a:r>
                      <a:r>
                        <a:rPr lang="en-GB" sz="2000" dirty="0">
                          <a:effectLst/>
                          <a:latin typeface="Candara"/>
                          <a:ea typeface="Times New Roman"/>
                          <a:cs typeface="Candara"/>
                        </a:rPr>
                        <a:t>against </a:t>
                      </a:r>
                      <a:r>
                        <a:rPr lang="en-GB" sz="2000" dirty="0" smtClean="0">
                          <a:effectLst/>
                          <a:latin typeface="Candara"/>
                          <a:ea typeface="Times New Roman"/>
                          <a:cs typeface="Candara"/>
                        </a:rPr>
                        <a:t>competitors</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083492946"/>
              </p:ext>
            </p:extLst>
          </p:nvPr>
        </p:nvGraphicFramePr>
        <p:xfrm>
          <a:off x="203199" y="1079500"/>
          <a:ext cx="8737601" cy="2654300"/>
        </p:xfrm>
        <a:graphic>
          <a:graphicData uri="http://schemas.openxmlformats.org/drawingml/2006/table">
            <a:tbl>
              <a:tblPr firstRow="1" bandRow="1">
                <a:tableStyleId>{5C22544A-7EE6-4342-B048-85BDC9FD1C3A}</a:tableStyleId>
              </a:tblPr>
              <a:tblGrid>
                <a:gridCol w="703025"/>
                <a:gridCol w="4938213"/>
                <a:gridCol w="3096363"/>
              </a:tblGrid>
              <a:tr h="454660">
                <a:tc gridSpan="3">
                  <a:txBody>
                    <a:bodyPr/>
                    <a:lstStyle/>
                    <a:p>
                      <a:r>
                        <a:rPr lang="en-GB" sz="1800" b="1" kern="1200" dirty="0" smtClean="0">
                          <a:solidFill>
                            <a:schemeClr val="lt1"/>
                          </a:solidFill>
                          <a:effectLst/>
                          <a:latin typeface="Candara"/>
                          <a:ea typeface="+mn-ea"/>
                          <a:cs typeface="Candara"/>
                        </a:rPr>
                        <a:t>Priority Information, Advice and Guidance (IAG) for small charity managers</a:t>
                      </a:r>
                      <a:r>
                        <a:rPr lang="en-GB" dirty="0" smtClean="0">
                          <a:effectLst/>
                          <a:latin typeface="Candara"/>
                          <a:cs typeface="Candara"/>
                        </a:rPr>
                        <a:t> </a:t>
                      </a:r>
                      <a:endParaRPr lang="en-GB" dirty="0">
                        <a:latin typeface="Candara"/>
                        <a:cs typeface="Candara"/>
                      </a:endParaRPr>
                    </a:p>
                  </a:txBody>
                  <a:tcPr/>
                </a:tc>
                <a:tc hMerge="1">
                  <a:txBody>
                    <a:bodyPr/>
                    <a:lstStyle/>
                    <a:p>
                      <a:endParaRPr lang="en-GB" dirty="0"/>
                    </a:p>
                  </a:txBody>
                  <a:tcPr/>
                </a:tc>
                <a:tc hMerge="1">
                  <a:txBody>
                    <a:bodyPr/>
                    <a:lstStyle/>
                    <a:p>
                      <a:endParaRPr lang="en-GB" dirty="0"/>
                    </a:p>
                  </a:txBody>
                  <a:tcPr/>
                </a:tc>
              </a:tr>
              <a:tr h="370840">
                <a:tc gridSpan="2">
                  <a:txBody>
                    <a:bodyPr/>
                    <a:lstStyle/>
                    <a:p>
                      <a:r>
                        <a:rPr lang="en-GB" b="1" dirty="0" smtClean="0">
                          <a:latin typeface="Candara"/>
                          <a:cs typeface="Candara"/>
                        </a:rPr>
                        <a:t>Brand</a:t>
                      </a:r>
                      <a:r>
                        <a:rPr lang="en-GB" b="1" baseline="0" dirty="0" smtClean="0">
                          <a:latin typeface="Candara"/>
                          <a:cs typeface="Candara"/>
                        </a:rPr>
                        <a:t> benefits (outcomes)</a:t>
                      </a:r>
                      <a:endParaRPr lang="en-GB" b="1" dirty="0">
                        <a:latin typeface="Candara"/>
                        <a:cs typeface="Candara"/>
                      </a:endParaRPr>
                    </a:p>
                  </a:txBody>
                  <a:tcPr/>
                </a:tc>
                <a:tc hMerge="1">
                  <a:txBody>
                    <a:bodyPr/>
                    <a:lstStyle/>
                    <a:p>
                      <a:endParaRPr lang="en-GB" dirty="0"/>
                    </a:p>
                  </a:txBody>
                  <a:tcPr/>
                </a:tc>
                <a:tc>
                  <a:txBody>
                    <a:bodyPr/>
                    <a:lstStyle/>
                    <a:p>
                      <a:endParaRPr lang="en-GB"/>
                    </a:p>
                  </a:txBody>
                  <a:tcPr/>
                </a:tc>
              </a:tr>
              <a:tr h="370840">
                <a:tc>
                  <a:txBody>
                    <a:bodyPr/>
                    <a:lstStyle/>
                    <a:p>
                      <a:r>
                        <a:rPr lang="en-GB" dirty="0" smtClean="0"/>
                        <a:t>I</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How</a:t>
                      </a:r>
                      <a:r>
                        <a:rPr lang="en-GB" sz="2000" baseline="0" dirty="0" smtClean="0">
                          <a:effectLst/>
                          <a:latin typeface="Candara"/>
                          <a:ea typeface="Times New Roman"/>
                          <a:cs typeface="Candara"/>
                        </a:rPr>
                        <a:t> </a:t>
                      </a:r>
                      <a:r>
                        <a:rPr lang="en-GB" sz="2000" dirty="0" smtClean="0">
                          <a:effectLst/>
                          <a:latin typeface="Candara"/>
                          <a:ea typeface="Times New Roman"/>
                          <a:cs typeface="Candara"/>
                        </a:rPr>
                        <a:t>branding </a:t>
                      </a:r>
                      <a:r>
                        <a:rPr lang="en-GB" sz="2000" dirty="0">
                          <a:effectLst/>
                          <a:latin typeface="Candara"/>
                          <a:ea typeface="Times New Roman"/>
                          <a:cs typeface="Candara"/>
                        </a:rPr>
                        <a:t>can support sustainable </a:t>
                      </a:r>
                      <a:r>
                        <a:rPr lang="en-GB" sz="2000" dirty="0" smtClean="0">
                          <a:effectLst/>
                          <a:latin typeface="Candara"/>
                          <a:ea typeface="Times New Roman"/>
                          <a:cs typeface="Candara"/>
                        </a:rPr>
                        <a:t>growth.</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370840">
                <a:tc>
                  <a:txBody>
                    <a:bodyPr/>
                    <a:lstStyle/>
                    <a:p>
                      <a:r>
                        <a:rPr lang="en-GB" dirty="0" smtClean="0"/>
                        <a:t>I</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How </a:t>
                      </a:r>
                      <a:r>
                        <a:rPr lang="en-GB" sz="2000" dirty="0">
                          <a:effectLst/>
                          <a:latin typeface="Candara"/>
                          <a:ea typeface="Times New Roman"/>
                          <a:cs typeface="Candara"/>
                        </a:rPr>
                        <a:t>branding supports strategic </a:t>
                      </a:r>
                      <a:r>
                        <a:rPr lang="en-GB" sz="2000" dirty="0" smtClean="0">
                          <a:effectLst/>
                          <a:latin typeface="Candara"/>
                          <a:ea typeface="Times New Roman"/>
                          <a:cs typeface="Candara"/>
                        </a:rPr>
                        <a:t>clarity.</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370840">
                <a:tc>
                  <a:txBody>
                    <a:bodyPr/>
                    <a:lstStyle/>
                    <a:p>
                      <a:r>
                        <a:rPr lang="en-GB" dirty="0" smtClean="0"/>
                        <a:t>G</a:t>
                      </a:r>
                      <a:endParaRPr lang="en-GB" dirty="0"/>
                    </a:p>
                  </a:txBody>
                  <a:tcPr/>
                </a:tc>
                <a:tc gridSpan="2">
                  <a:txBody>
                    <a:bodyPr/>
                    <a:lstStyle/>
                    <a:p>
                      <a:pPr>
                        <a:lnSpc>
                          <a:spcPct val="150000"/>
                        </a:lnSpc>
                        <a:spcAft>
                          <a:spcPts val="0"/>
                        </a:spcAft>
                      </a:pPr>
                      <a:r>
                        <a:rPr lang="en-GB" sz="2000" dirty="0">
                          <a:effectLst/>
                          <a:latin typeface="Candara"/>
                          <a:ea typeface="Times New Roman"/>
                          <a:cs typeface="Candara"/>
                        </a:rPr>
                        <a:t>How to tell engaging </a:t>
                      </a:r>
                      <a:r>
                        <a:rPr lang="en-GB" sz="2000" dirty="0" smtClean="0">
                          <a:effectLst/>
                          <a:latin typeface="Candara"/>
                          <a:ea typeface="Times New Roman"/>
                          <a:cs typeface="Candara"/>
                        </a:rPr>
                        <a:t>stories.</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370840">
                <a:tc>
                  <a:txBody>
                    <a:bodyPr/>
                    <a:lstStyle/>
                    <a:p>
                      <a:r>
                        <a:rPr lang="en-GB" dirty="0" smtClean="0"/>
                        <a:t>G </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How to develop a brand architecture</a:t>
                      </a:r>
                      <a:endParaRPr lang="en-GB" sz="2000" dirty="0">
                        <a:effectLst/>
                        <a:latin typeface="Candara"/>
                        <a:ea typeface="Times New Roman"/>
                        <a:cs typeface="Candara"/>
                      </a:endParaRPr>
                    </a:p>
                  </a:txBody>
                  <a:tcPr marL="68580" marR="68580" marT="0" marB="0"/>
                </a:tc>
                <a:tc hMerge="1">
                  <a:txBody>
                    <a:bodyPr/>
                    <a:lstStyle/>
                    <a:p>
                      <a:endParaRPr lang="en-GB"/>
                    </a:p>
                  </a:txBody>
                  <a:tcPr/>
                </a:tc>
              </a:tr>
            </a:tbl>
          </a:graphicData>
        </a:graphic>
      </p:graphicFrame>
      <p:sp>
        <p:nvSpPr>
          <p:cNvPr id="4" name="TextBox 3"/>
          <p:cNvSpPr txBox="1"/>
          <p:nvPr/>
        </p:nvSpPr>
        <p:spPr>
          <a:xfrm>
            <a:off x="372532" y="235634"/>
            <a:ext cx="7158568" cy="646331"/>
          </a:xfrm>
          <a:prstGeom prst="rect">
            <a:avLst/>
          </a:prstGeom>
          <a:noFill/>
        </p:spPr>
        <p:txBody>
          <a:bodyPr wrap="square" rtlCol="0">
            <a:spAutoFit/>
          </a:bodyPr>
          <a:lstStyle/>
          <a:p>
            <a:r>
              <a:rPr lang="en-GB" sz="3600" dirty="0" smtClean="0">
                <a:solidFill>
                  <a:srgbClr val="800000"/>
                </a:solidFill>
                <a:latin typeface="Candara"/>
                <a:cs typeface="Candara"/>
              </a:rPr>
              <a:t>The findings - IAG</a:t>
            </a:r>
            <a:endParaRPr lang="en-GB" sz="3600" dirty="0">
              <a:solidFill>
                <a:srgbClr val="800000"/>
              </a:solidFill>
              <a:latin typeface="Candara"/>
              <a:cs typeface="Candara"/>
            </a:endParaRPr>
          </a:p>
        </p:txBody>
      </p:sp>
    </p:spTree>
    <p:extLst>
      <p:ext uri="{BB962C8B-B14F-4D97-AF65-F5344CB8AC3E}">
        <p14:creationId xmlns:p14="http://schemas.microsoft.com/office/powerpoint/2010/main" val="102731125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4294967295"/>
            <p:extLst>
              <p:ext uri="{D42A27DB-BD31-4B8C-83A1-F6EECF244321}">
                <p14:modId xmlns:p14="http://schemas.microsoft.com/office/powerpoint/2010/main" val="3760496580"/>
              </p:ext>
            </p:extLst>
          </p:nvPr>
        </p:nvGraphicFramePr>
        <p:xfrm>
          <a:off x="165100" y="942382"/>
          <a:ext cx="8839200" cy="5579847"/>
        </p:xfrm>
        <a:graphic>
          <a:graphicData uri="http://schemas.openxmlformats.org/drawingml/2006/table">
            <a:tbl>
              <a:tblPr firstRow="1" bandRow="1">
                <a:tableStyleId>{5C22544A-7EE6-4342-B048-85BDC9FD1C3A}</a:tableStyleId>
              </a:tblPr>
              <a:tblGrid>
                <a:gridCol w="711200"/>
                <a:gridCol w="4995633"/>
                <a:gridCol w="3132367"/>
              </a:tblGrid>
              <a:tr h="0">
                <a:tc gridSpan="3">
                  <a:txBody>
                    <a:bodyPr/>
                    <a:lstStyle/>
                    <a:p>
                      <a:r>
                        <a:rPr lang="en-GB" sz="1800" b="1" kern="1200" dirty="0" smtClean="0">
                          <a:solidFill>
                            <a:schemeClr val="lt1"/>
                          </a:solidFill>
                          <a:effectLst/>
                          <a:latin typeface="Candara"/>
                          <a:ea typeface="+mn-ea"/>
                          <a:cs typeface="Candara"/>
                        </a:rPr>
                        <a:t>Priority Information, Advice and Guidance (IAG) for small charity managers</a:t>
                      </a:r>
                      <a:r>
                        <a:rPr lang="en-GB" dirty="0" smtClean="0">
                          <a:effectLst/>
                          <a:latin typeface="Candara"/>
                          <a:cs typeface="Candara"/>
                        </a:rPr>
                        <a:t> </a:t>
                      </a:r>
                      <a:endParaRPr lang="en-GB" dirty="0">
                        <a:latin typeface="Candara"/>
                        <a:cs typeface="Candara"/>
                      </a:endParaRPr>
                    </a:p>
                  </a:txBody>
                  <a:tcPr/>
                </a:tc>
                <a:tc hMerge="1">
                  <a:txBody>
                    <a:bodyPr/>
                    <a:lstStyle/>
                    <a:p>
                      <a:endParaRPr lang="en-GB" dirty="0"/>
                    </a:p>
                  </a:txBody>
                  <a:tcPr/>
                </a:tc>
                <a:tc hMerge="1">
                  <a:txBody>
                    <a:bodyPr/>
                    <a:lstStyle/>
                    <a:p>
                      <a:endParaRPr lang="en-GB" dirty="0"/>
                    </a:p>
                  </a:txBody>
                  <a:tcPr/>
                </a:tc>
              </a:tr>
              <a:tr h="587939">
                <a:tc gridSpan="2">
                  <a:txBody>
                    <a:bodyPr/>
                    <a:lstStyle/>
                    <a:p>
                      <a:r>
                        <a:rPr lang="en-GB" b="1" dirty="0" smtClean="0">
                          <a:latin typeface="Candara"/>
                          <a:cs typeface="Candara"/>
                        </a:rPr>
                        <a:t>Brand</a:t>
                      </a:r>
                      <a:r>
                        <a:rPr lang="en-GB" b="1" baseline="0" dirty="0" smtClean="0">
                          <a:latin typeface="Candara"/>
                          <a:cs typeface="Candara"/>
                        </a:rPr>
                        <a:t> barriers</a:t>
                      </a:r>
                      <a:endParaRPr lang="en-GB" b="1" dirty="0">
                        <a:latin typeface="Candara"/>
                        <a:cs typeface="Candara"/>
                      </a:endParaRPr>
                    </a:p>
                  </a:txBody>
                  <a:tcPr/>
                </a:tc>
                <a:tc hMerge="1">
                  <a:txBody>
                    <a:bodyPr/>
                    <a:lstStyle/>
                    <a:p>
                      <a:endParaRPr lang="en-GB" dirty="0"/>
                    </a:p>
                  </a:txBody>
                  <a:tcPr/>
                </a:tc>
                <a:tc>
                  <a:txBody>
                    <a:bodyPr/>
                    <a:lstStyle/>
                    <a:p>
                      <a:endParaRPr lang="en-GB"/>
                    </a:p>
                  </a:txBody>
                  <a:tcPr/>
                </a:tc>
              </a:tr>
              <a:tr h="587939">
                <a:tc>
                  <a:txBody>
                    <a:bodyPr/>
                    <a:lstStyle/>
                    <a:p>
                      <a:r>
                        <a:rPr lang="en-GB" dirty="0" smtClean="0"/>
                        <a:t>G</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Using </a:t>
                      </a:r>
                      <a:r>
                        <a:rPr lang="en-GB" sz="2000" dirty="0">
                          <a:effectLst/>
                          <a:latin typeface="Candara"/>
                          <a:ea typeface="Times New Roman"/>
                          <a:cs typeface="Candara"/>
                        </a:rPr>
                        <a:t>pro </a:t>
                      </a:r>
                      <a:r>
                        <a:rPr lang="en-GB" sz="2000" dirty="0" smtClean="0">
                          <a:effectLst/>
                          <a:latin typeface="Candara"/>
                          <a:ea typeface="Times New Roman"/>
                          <a:cs typeface="Candara"/>
                        </a:rPr>
                        <a:t>bono </a:t>
                      </a:r>
                      <a:r>
                        <a:rPr lang="en-GB" sz="2000" dirty="0">
                          <a:effectLst/>
                          <a:latin typeface="Candara"/>
                          <a:ea typeface="Times New Roman"/>
                          <a:cs typeface="Candara"/>
                        </a:rPr>
                        <a:t>support.</a:t>
                      </a: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647800">
                <a:tc>
                  <a:txBody>
                    <a:bodyPr/>
                    <a:lstStyle/>
                    <a:p>
                      <a:r>
                        <a:rPr lang="en-GB" dirty="0" smtClean="0"/>
                        <a:t>G</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Bringing trustees </a:t>
                      </a:r>
                      <a:r>
                        <a:rPr lang="en-GB" sz="2000" dirty="0">
                          <a:effectLst/>
                          <a:latin typeface="Candara"/>
                          <a:ea typeface="Times New Roman"/>
                          <a:cs typeface="Candara"/>
                        </a:rPr>
                        <a:t>on board with brand development and management.</a:t>
                      </a: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788783">
                <a:tc>
                  <a:txBody>
                    <a:bodyPr/>
                    <a:lstStyle/>
                    <a:p>
                      <a:r>
                        <a:rPr lang="en-GB" dirty="0" smtClean="0"/>
                        <a:t>G</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Developing </a:t>
                      </a:r>
                      <a:r>
                        <a:rPr lang="en-GB" sz="2000" dirty="0">
                          <a:effectLst/>
                          <a:latin typeface="Candara"/>
                          <a:ea typeface="Times New Roman"/>
                          <a:cs typeface="Candara"/>
                        </a:rPr>
                        <a:t>a brand management strategy linked to </a:t>
                      </a:r>
                      <a:r>
                        <a:rPr lang="en-GB" sz="2000" dirty="0" smtClean="0">
                          <a:effectLst/>
                          <a:latin typeface="Candara"/>
                          <a:ea typeface="Times New Roman"/>
                          <a:cs typeface="Candara"/>
                        </a:rPr>
                        <a:t>organisational </a:t>
                      </a:r>
                      <a:r>
                        <a:rPr lang="en-GB" sz="2000" dirty="0">
                          <a:effectLst/>
                          <a:latin typeface="Candara"/>
                          <a:ea typeface="Times New Roman"/>
                          <a:cs typeface="Candara"/>
                        </a:rPr>
                        <a:t>strategy.</a:t>
                      </a: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723900">
                <a:tc>
                  <a:txBody>
                    <a:bodyPr/>
                    <a:lstStyle/>
                    <a:p>
                      <a:r>
                        <a:rPr lang="en-GB" dirty="0" smtClean="0"/>
                        <a:t>I</a:t>
                      </a:r>
                      <a:endParaRPr lang="en-GB" dirty="0"/>
                    </a:p>
                  </a:txBody>
                  <a:tcPr/>
                </a:tc>
                <a:tc gridSpan="2">
                  <a:txBody>
                    <a:bodyPr/>
                    <a:lstStyle/>
                    <a:p>
                      <a:pPr>
                        <a:lnSpc>
                          <a:spcPct val="150000"/>
                        </a:lnSpc>
                        <a:spcAft>
                          <a:spcPts val="0"/>
                        </a:spcAft>
                      </a:pPr>
                      <a:r>
                        <a:rPr lang="en-GB" sz="2000" dirty="0">
                          <a:effectLst/>
                          <a:latin typeface="Candara"/>
                          <a:ea typeface="Times New Roman"/>
                          <a:cs typeface="Candara"/>
                        </a:rPr>
                        <a:t>Signposting to specific sources of support for small </a:t>
                      </a:r>
                      <a:r>
                        <a:rPr lang="en-GB" sz="2000" dirty="0" smtClean="0">
                          <a:effectLst/>
                          <a:latin typeface="Candara"/>
                          <a:ea typeface="Times New Roman"/>
                          <a:cs typeface="Candara"/>
                        </a:rPr>
                        <a:t>charities.</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724858">
                <a:tc>
                  <a:txBody>
                    <a:bodyPr/>
                    <a:lstStyle/>
                    <a:p>
                      <a:r>
                        <a:rPr lang="en-GB" dirty="0" smtClean="0"/>
                        <a:t>G</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Selecting</a:t>
                      </a:r>
                      <a:r>
                        <a:rPr lang="en-GB" sz="2000" baseline="0" dirty="0" smtClean="0">
                          <a:effectLst/>
                          <a:latin typeface="Candara"/>
                          <a:ea typeface="Times New Roman"/>
                          <a:cs typeface="Candara"/>
                        </a:rPr>
                        <a:t> </a:t>
                      </a:r>
                      <a:r>
                        <a:rPr lang="en-GB" sz="2000" dirty="0" smtClean="0">
                          <a:effectLst/>
                          <a:latin typeface="Candara"/>
                          <a:ea typeface="Times New Roman"/>
                          <a:cs typeface="Candara"/>
                        </a:rPr>
                        <a:t>and developing </a:t>
                      </a:r>
                      <a:r>
                        <a:rPr lang="en-GB" sz="2000" dirty="0">
                          <a:effectLst/>
                          <a:latin typeface="Candara"/>
                          <a:ea typeface="Times New Roman"/>
                          <a:cs typeface="Candara"/>
                        </a:rPr>
                        <a:t>brand </a:t>
                      </a:r>
                      <a:r>
                        <a:rPr lang="en-GB" sz="2000" dirty="0" smtClean="0">
                          <a:effectLst/>
                          <a:latin typeface="Candara"/>
                          <a:ea typeface="Times New Roman"/>
                          <a:cs typeface="Candara"/>
                        </a:rPr>
                        <a:t>ambassadors.</a:t>
                      </a:r>
                      <a:endParaRPr lang="en-GB" sz="2000" dirty="0">
                        <a:effectLst/>
                        <a:latin typeface="Candara"/>
                        <a:ea typeface="Times New Roman"/>
                        <a:cs typeface="Candara"/>
                      </a:endParaRP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r h="1027251">
                <a:tc>
                  <a:txBody>
                    <a:bodyPr/>
                    <a:lstStyle/>
                    <a:p>
                      <a:r>
                        <a:rPr lang="en-GB" dirty="0" smtClean="0"/>
                        <a:t>G</a:t>
                      </a:r>
                      <a:endParaRPr lang="en-GB" dirty="0"/>
                    </a:p>
                  </a:txBody>
                  <a:tcPr/>
                </a:tc>
                <a:tc gridSpan="2">
                  <a:txBody>
                    <a:bodyPr/>
                    <a:lstStyle/>
                    <a:p>
                      <a:pPr>
                        <a:lnSpc>
                          <a:spcPct val="150000"/>
                        </a:lnSpc>
                        <a:spcAft>
                          <a:spcPts val="0"/>
                        </a:spcAft>
                      </a:pPr>
                      <a:r>
                        <a:rPr lang="en-GB" sz="2000" dirty="0" smtClean="0">
                          <a:effectLst/>
                          <a:latin typeface="Candara"/>
                          <a:ea typeface="Times New Roman"/>
                          <a:cs typeface="Candara"/>
                        </a:rPr>
                        <a:t>Using free </a:t>
                      </a:r>
                      <a:r>
                        <a:rPr lang="en-GB" sz="2000" dirty="0">
                          <a:effectLst/>
                          <a:latin typeface="Candara"/>
                          <a:ea typeface="Times New Roman"/>
                          <a:cs typeface="Candara"/>
                        </a:rPr>
                        <a:t>tools for monitoring &amp; evaluation </a:t>
                      </a:r>
                      <a:r>
                        <a:rPr lang="en-GB" sz="2000" dirty="0" smtClean="0">
                          <a:effectLst/>
                          <a:latin typeface="Candara"/>
                          <a:ea typeface="Times New Roman"/>
                          <a:cs typeface="Candara"/>
                        </a:rPr>
                        <a:t>and sample brand </a:t>
                      </a:r>
                      <a:r>
                        <a:rPr lang="en-GB" sz="2000" dirty="0">
                          <a:effectLst/>
                          <a:latin typeface="Candara"/>
                          <a:ea typeface="Times New Roman"/>
                          <a:cs typeface="Candara"/>
                        </a:rPr>
                        <a:t>evaluation framework.</a:t>
                      </a:r>
                    </a:p>
                  </a:txBody>
                  <a:tcPr marL="68580" marR="68580" marT="0" marB="0"/>
                </a:tc>
                <a:tc hMerge="1">
                  <a:txBody>
                    <a:bodyPr/>
                    <a:lstStyle/>
                    <a:p>
                      <a:pPr>
                        <a:lnSpc>
                          <a:spcPct val="150000"/>
                        </a:lnSpc>
                        <a:spcAft>
                          <a:spcPts val="0"/>
                        </a:spcAft>
                      </a:pPr>
                      <a:endParaRPr lang="en-GB" sz="1200" dirty="0">
                        <a:effectLst/>
                        <a:latin typeface="Cambria"/>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403798343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7349068" cy="893233"/>
          </a:xfrm>
        </p:spPr>
        <p:txBody>
          <a:bodyPr/>
          <a:lstStyle/>
          <a:p>
            <a:r>
              <a:rPr lang="en-GB" dirty="0" smtClean="0">
                <a:latin typeface="Candara"/>
                <a:cs typeface="Candara"/>
              </a:rPr>
              <a:t>Any questions?</a:t>
            </a:r>
            <a:endParaRPr lang="en-GB" dirty="0">
              <a:latin typeface="Candara"/>
              <a:cs typeface="Candara"/>
            </a:endParaRPr>
          </a:p>
        </p:txBody>
      </p:sp>
      <p:pic>
        <p:nvPicPr>
          <p:cNvPr id="4" name="Content Placeholder 3" descr="shutterstock_40867222.jpg"/>
          <p:cNvPicPr>
            <a:picLocks noGrp="1" noChangeAspect="1"/>
          </p:cNvPicPr>
          <p:nvPr>
            <p:ph idx="4294967295"/>
          </p:nvPr>
        </p:nvPicPr>
        <p:blipFill>
          <a:blip r:embed="rId3">
            <a:extLst>
              <a:ext uri="{28A0092B-C50C-407E-A947-70E740481C1C}">
                <a14:useLocalDpi xmlns:a14="http://schemas.microsoft.com/office/drawing/2010/main" val="0"/>
              </a:ext>
            </a:extLst>
          </a:blip>
          <a:srcRect l="-60501" r="-60501"/>
          <a:stretch>
            <a:fillRect/>
          </a:stretch>
        </p:blipFill>
        <p:spPr>
          <a:xfrm>
            <a:off x="829733" y="1741488"/>
            <a:ext cx="6696075" cy="4057650"/>
          </a:xfrm>
        </p:spPr>
      </p:pic>
      <p:pic>
        <p:nvPicPr>
          <p:cNvPr id="6" name="Picture 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35569343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342900"/>
            <a:ext cx="6508377" cy="1143000"/>
          </a:xfrm>
        </p:spPr>
        <p:txBody>
          <a:bodyPr/>
          <a:lstStyle/>
          <a:p>
            <a:r>
              <a:rPr lang="en-GB" dirty="0"/>
              <a:t>Exploring brand management in your charity</a:t>
            </a:r>
          </a:p>
        </p:txBody>
      </p:sp>
      <p:sp>
        <p:nvSpPr>
          <p:cNvPr id="6" name="Content Placeholder 5"/>
          <p:cNvSpPr>
            <a:spLocks noGrp="1"/>
          </p:cNvSpPr>
          <p:nvPr>
            <p:ph idx="4294967295"/>
          </p:nvPr>
        </p:nvSpPr>
        <p:spPr>
          <a:xfrm>
            <a:off x="609600" y="2209800"/>
            <a:ext cx="8534400" cy="3916363"/>
          </a:xfrm>
        </p:spPr>
        <p:txBody>
          <a:bodyPr>
            <a:normAutofit/>
          </a:bodyPr>
          <a:lstStyle/>
          <a:p>
            <a:r>
              <a:rPr lang="en-GB" sz="2800" dirty="0">
                <a:latin typeface="Candara"/>
                <a:cs typeface="Candara"/>
              </a:rPr>
              <a:t>Use brand management continuum to understand </a:t>
            </a:r>
            <a:r>
              <a:rPr lang="en-GB" sz="2800" dirty="0" smtClean="0">
                <a:latin typeface="Candara"/>
                <a:cs typeface="Candara"/>
              </a:rPr>
              <a:t>brand </a:t>
            </a:r>
            <a:r>
              <a:rPr lang="en-GB" sz="2800" dirty="0">
                <a:latin typeface="Candara"/>
                <a:cs typeface="Candara"/>
              </a:rPr>
              <a:t>‘stage’ and activities needed to support it.</a:t>
            </a:r>
          </a:p>
          <a:p>
            <a:r>
              <a:rPr lang="en-GB" sz="2800" dirty="0" smtClean="0">
                <a:latin typeface="Candara"/>
                <a:cs typeface="Candara"/>
              </a:rPr>
              <a:t>How to run an Appreciative </a:t>
            </a:r>
            <a:r>
              <a:rPr lang="en-GB" sz="2800" dirty="0">
                <a:latin typeface="Candara"/>
                <a:cs typeface="Candara"/>
              </a:rPr>
              <a:t>Inquiry </a:t>
            </a:r>
            <a:r>
              <a:rPr lang="en-GB" sz="2800" dirty="0" smtClean="0">
                <a:latin typeface="Candara"/>
                <a:cs typeface="Candara"/>
              </a:rPr>
              <a:t>workshop guide.</a:t>
            </a:r>
            <a:endParaRPr lang="en-GB" sz="2800" dirty="0">
              <a:latin typeface="Candara"/>
              <a:cs typeface="Candara"/>
            </a:endParaRPr>
          </a:p>
        </p:txBody>
      </p:sp>
      <p:pic>
        <p:nvPicPr>
          <p:cNvPr id="4" name="Picture 3"/>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404946636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342900"/>
            <a:ext cx="7467602" cy="571500"/>
          </a:xfrm>
        </p:spPr>
        <p:txBody>
          <a:bodyPr/>
          <a:lstStyle/>
          <a:p>
            <a:r>
              <a:rPr lang="en-GB" dirty="0" smtClean="0">
                <a:latin typeface="Candara"/>
                <a:cs typeface="Candara"/>
              </a:rPr>
              <a:t>The Appreciative Enquiry focus group</a:t>
            </a:r>
            <a:endParaRPr lang="en-GB" dirty="0">
              <a:latin typeface="Candara"/>
              <a:cs typeface="Candara"/>
            </a:endParaRPr>
          </a:p>
        </p:txBody>
      </p:sp>
      <p:pic>
        <p:nvPicPr>
          <p:cNvPr id="3" name="Picture 2" descr="writing on timeline close u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432" y="1591733"/>
            <a:ext cx="3361268" cy="2240845"/>
          </a:xfrm>
          <a:prstGeom prst="rect">
            <a:avLst/>
          </a:prstGeom>
        </p:spPr>
      </p:pic>
      <p:pic>
        <p:nvPicPr>
          <p:cNvPr id="4" name="Picture 3" descr="timeline wall photo.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232" y="1075266"/>
            <a:ext cx="4135968" cy="2757312"/>
          </a:xfrm>
          <a:prstGeom prst="rect">
            <a:avLst/>
          </a:prstGeom>
        </p:spPr>
      </p:pic>
      <p:pic>
        <p:nvPicPr>
          <p:cNvPr id="5" name="Picture 4" descr="mindmaps phot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232" y="4100688"/>
            <a:ext cx="3932768" cy="2621846"/>
          </a:xfrm>
          <a:prstGeom prst="rect">
            <a:avLst/>
          </a:prstGeom>
        </p:spPr>
      </p:pic>
      <p:pic>
        <p:nvPicPr>
          <p:cNvPr id="6" name="Picture 5" descr="resulting mind maps photo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21200" y="4066646"/>
            <a:ext cx="3556000" cy="2655888"/>
          </a:xfrm>
          <a:prstGeom prst="rect">
            <a:avLst/>
          </a:prstGeom>
        </p:spPr>
      </p:pic>
    </p:spTree>
    <p:extLst>
      <p:ext uri="{BB962C8B-B14F-4D97-AF65-F5344CB8AC3E}">
        <p14:creationId xmlns:p14="http://schemas.microsoft.com/office/powerpoint/2010/main" val="43503466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72534"/>
            <a:ext cx="6508377" cy="812799"/>
          </a:xfrm>
        </p:spPr>
        <p:txBody>
          <a:bodyPr/>
          <a:lstStyle/>
          <a:p>
            <a:r>
              <a:rPr lang="en-GB" dirty="0" smtClean="0">
                <a:latin typeface="Candara"/>
                <a:cs typeface="Candara"/>
              </a:rPr>
              <a:t>Staying in touch</a:t>
            </a:r>
            <a:endParaRPr lang="en-GB" dirty="0">
              <a:latin typeface="Candara"/>
              <a:cs typeface="Candara"/>
            </a:endParaRPr>
          </a:p>
        </p:txBody>
      </p:sp>
      <p:sp>
        <p:nvSpPr>
          <p:cNvPr id="3" name="Content Placeholder 2"/>
          <p:cNvSpPr>
            <a:spLocks noGrp="1"/>
          </p:cNvSpPr>
          <p:nvPr>
            <p:ph idx="4294967295"/>
          </p:nvPr>
        </p:nvSpPr>
        <p:spPr>
          <a:xfrm>
            <a:off x="694266" y="2175934"/>
            <a:ext cx="6688667" cy="3916363"/>
          </a:xfrm>
        </p:spPr>
        <p:txBody>
          <a:bodyPr/>
          <a:lstStyle/>
          <a:p>
            <a:r>
              <a:rPr lang="en-GB" dirty="0" smtClean="0">
                <a:latin typeface="Candara"/>
                <a:cs typeface="Candara"/>
                <a:hlinkClick r:id="rId3"/>
              </a:rPr>
              <a:t>natasha@redpencil.co.uk</a:t>
            </a:r>
            <a:r>
              <a:rPr lang="en-GB" dirty="0" smtClean="0">
                <a:latin typeface="Candara"/>
                <a:cs typeface="Candara"/>
              </a:rPr>
              <a:t> </a:t>
            </a:r>
          </a:p>
          <a:p>
            <a:r>
              <a:rPr lang="en-GB" dirty="0" smtClean="0">
                <a:solidFill>
                  <a:srgbClr val="970714"/>
                </a:solidFill>
                <a:latin typeface="Candara"/>
                <a:cs typeface="Candara"/>
              </a:rPr>
              <a:t>@</a:t>
            </a:r>
            <a:r>
              <a:rPr lang="en-GB" dirty="0" err="1" smtClean="0">
                <a:solidFill>
                  <a:srgbClr val="970714"/>
                </a:solidFill>
                <a:latin typeface="Candara"/>
                <a:cs typeface="Candara"/>
              </a:rPr>
              <a:t>Redpencil</a:t>
            </a:r>
            <a:r>
              <a:rPr lang="en-GB" dirty="0" smtClean="0">
                <a:solidFill>
                  <a:srgbClr val="970714"/>
                </a:solidFill>
                <a:latin typeface="Candara"/>
                <a:cs typeface="Candara"/>
              </a:rPr>
              <a:t>_ </a:t>
            </a:r>
          </a:p>
          <a:p>
            <a:r>
              <a:rPr lang="en-GB" dirty="0" smtClean="0">
                <a:solidFill>
                  <a:srgbClr val="970714"/>
                </a:solidFill>
                <a:latin typeface="Candara"/>
                <a:cs typeface="Candara"/>
              </a:rPr>
              <a:t>#</a:t>
            </a:r>
            <a:r>
              <a:rPr lang="en-GB" dirty="0" err="1" smtClean="0">
                <a:solidFill>
                  <a:srgbClr val="970714"/>
                </a:solidFill>
                <a:latin typeface="Candara"/>
                <a:cs typeface="Candara"/>
              </a:rPr>
              <a:t>SmallCharityBrandSurvey</a:t>
            </a:r>
            <a:endParaRPr lang="en-GB" dirty="0">
              <a:solidFill>
                <a:srgbClr val="970714"/>
              </a:solidFill>
              <a:latin typeface="Candara"/>
              <a:cs typeface="Candara"/>
            </a:endParaRPr>
          </a:p>
        </p:txBody>
      </p:sp>
      <p:pic>
        <p:nvPicPr>
          <p:cNvPr id="6" name="Picture 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55415977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247862"/>
            <a:ext cx="7391401" cy="667466"/>
          </a:xfrm>
        </p:spPr>
        <p:txBody>
          <a:bodyPr>
            <a:normAutofit/>
          </a:bodyPr>
          <a:lstStyle/>
          <a:p>
            <a:r>
              <a:rPr lang="en-GB" dirty="0"/>
              <a:t>C</a:t>
            </a:r>
            <a:r>
              <a:rPr lang="en-GB" dirty="0" smtClean="0"/>
              <a:t>harity brand media headlines</a:t>
            </a:r>
            <a:endParaRPr lang="en-GB" dirty="0"/>
          </a:p>
        </p:txBody>
      </p:sp>
      <p:pic>
        <p:nvPicPr>
          <p:cNvPr id="8" name="Content Placeholder 7"/>
          <p:cNvPicPr>
            <a:picLocks noGrp="1" noChangeAspect="1"/>
          </p:cNvPicPr>
          <p:nvPr>
            <p:ph sz="half" idx="1"/>
          </p:nvPr>
        </p:nvPicPr>
        <p:blipFill>
          <a:blip r:embed="rId3"/>
          <a:srcRect t="-4843" b="-4843"/>
          <a:stretch>
            <a:fillRect/>
          </a:stretch>
        </p:blipFill>
        <p:spPr>
          <a:xfrm>
            <a:off x="457200" y="1501609"/>
            <a:ext cx="3566160" cy="3911600"/>
          </a:xfrm>
        </p:spPr>
      </p:pic>
      <p:sp>
        <p:nvSpPr>
          <p:cNvPr id="9" name="Content Placeholder 8"/>
          <p:cNvSpPr>
            <a:spLocks noGrp="1"/>
          </p:cNvSpPr>
          <p:nvPr>
            <p:ph sz="half" idx="2"/>
          </p:nvPr>
        </p:nvSpPr>
        <p:spPr>
          <a:xfrm>
            <a:off x="4282439" y="1501609"/>
            <a:ext cx="3828231" cy="4558495"/>
          </a:xfrm>
        </p:spPr>
        <p:txBody>
          <a:bodyPr>
            <a:normAutofit/>
          </a:bodyPr>
          <a:lstStyle/>
          <a:p>
            <a:r>
              <a:rPr lang="en-GB" dirty="0" smtClean="0">
                <a:latin typeface="Candara"/>
                <a:cs typeface="Candara"/>
              </a:rPr>
              <a:t>Shelter’s re-positioning helped land new corporate partnerships.</a:t>
            </a:r>
          </a:p>
          <a:p>
            <a:r>
              <a:rPr lang="en-GB" dirty="0" smtClean="0">
                <a:latin typeface="Candara"/>
                <a:cs typeface="Candara"/>
              </a:rPr>
              <a:t>Macmillan’s rebrand helped increase donors by 27% and raised additional £5m.</a:t>
            </a:r>
          </a:p>
          <a:p>
            <a:r>
              <a:rPr lang="en-GB" dirty="0" smtClean="0">
                <a:latin typeface="Candara"/>
                <a:cs typeface="Candara"/>
              </a:rPr>
              <a:t>Parkinson’s UK’s voluntary income up 15% worth extra £1m a year.</a:t>
            </a:r>
          </a:p>
          <a:p>
            <a:r>
              <a:rPr lang="en-GB" dirty="0" smtClean="0">
                <a:latin typeface="Candara"/>
                <a:cs typeface="Candara"/>
              </a:rPr>
              <a:t>Save the Children’s brand refresh helped integrated fundraising appeals raising over 50 % more than target of £500,000.</a:t>
            </a:r>
            <a:endParaRPr lang="en-GB" sz="1700" dirty="0" smtClean="0"/>
          </a:p>
          <a:p>
            <a:pPr marL="0" indent="0">
              <a:buNone/>
            </a:pPr>
            <a:r>
              <a:rPr lang="en-GB" sz="1100" dirty="0" smtClean="0"/>
              <a:t>Civic Society article October 2012</a:t>
            </a:r>
            <a:endParaRPr lang="en-GB" sz="1100" dirty="0"/>
          </a:p>
        </p:txBody>
      </p:sp>
      <p:pic>
        <p:nvPicPr>
          <p:cNvPr id="6" name="Picture 5"/>
          <p:cNvPicPr>
            <a:picLocks noChangeAspect="1"/>
          </p:cNvPicPr>
          <p:nvPr/>
        </p:nvPicPr>
        <p:blipFill>
          <a:blip r:embed="rId4"/>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378721508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20134"/>
            <a:ext cx="6508377" cy="880534"/>
          </a:xfrm>
        </p:spPr>
        <p:txBody>
          <a:bodyPr>
            <a:normAutofit/>
          </a:bodyPr>
          <a:lstStyle/>
          <a:p>
            <a:r>
              <a:rPr lang="en-GB" dirty="0" smtClean="0"/>
              <a:t>Research </a:t>
            </a:r>
            <a:r>
              <a:rPr lang="en-GB" dirty="0"/>
              <a:t>o</a:t>
            </a:r>
            <a:r>
              <a:rPr lang="en-GB" dirty="0" smtClean="0"/>
              <a:t>bjectives?</a:t>
            </a:r>
            <a:endParaRPr lang="en-GB" dirty="0"/>
          </a:p>
        </p:txBody>
      </p:sp>
      <p:sp>
        <p:nvSpPr>
          <p:cNvPr id="5" name="Content Placeholder 4"/>
          <p:cNvSpPr>
            <a:spLocks noGrp="1"/>
          </p:cNvSpPr>
          <p:nvPr>
            <p:ph idx="4294967295"/>
          </p:nvPr>
        </p:nvSpPr>
        <p:spPr>
          <a:xfrm>
            <a:off x="457199" y="1625600"/>
            <a:ext cx="8246534" cy="4500563"/>
          </a:xfrm>
        </p:spPr>
        <p:txBody>
          <a:bodyPr>
            <a:normAutofit/>
          </a:bodyPr>
          <a:lstStyle/>
          <a:p>
            <a:pPr marL="0" indent="0">
              <a:buNone/>
            </a:pPr>
            <a:endParaRPr lang="en-GB" sz="2800" dirty="0">
              <a:latin typeface="Candara"/>
              <a:cs typeface="Candara"/>
            </a:endParaRPr>
          </a:p>
          <a:p>
            <a:r>
              <a:rPr lang="en-GB" sz="2800" dirty="0" smtClean="0">
                <a:latin typeface="Candara"/>
                <a:cs typeface="Candara"/>
              </a:rPr>
              <a:t>Explore small charities’ understanding of branding.</a:t>
            </a:r>
          </a:p>
          <a:p>
            <a:r>
              <a:rPr lang="en-GB" sz="2800" dirty="0" smtClean="0">
                <a:latin typeface="Candara"/>
                <a:cs typeface="Candara"/>
              </a:rPr>
              <a:t>Explore if small charities are managing brands.</a:t>
            </a:r>
          </a:p>
          <a:p>
            <a:r>
              <a:rPr lang="en-GB" sz="2800" dirty="0" smtClean="0">
                <a:latin typeface="Candara"/>
                <a:cs typeface="Candara"/>
              </a:rPr>
              <a:t>Explore if the small charities that are managing brands saw better fundraising results. </a:t>
            </a:r>
            <a:endParaRPr lang="en-GB" sz="2800" dirty="0">
              <a:latin typeface="Candara"/>
              <a:cs typeface="Candara"/>
            </a:endParaRPr>
          </a:p>
        </p:txBody>
      </p:sp>
      <p:pic>
        <p:nvPicPr>
          <p:cNvPr id="6" name="Picture 5"/>
          <p:cNvPicPr>
            <a:picLocks noChangeAspect="1"/>
          </p:cNvPicPr>
          <p:nvPr/>
        </p:nvPicPr>
        <p:blipFill>
          <a:blip r:embed="rId3"/>
          <a:stretch>
            <a:fillRect/>
          </a:stretch>
        </p:blipFill>
        <p:spPr>
          <a:xfrm>
            <a:off x="7230528" y="6261418"/>
            <a:ext cx="1790920" cy="485183"/>
          </a:xfrm>
          <a:prstGeom prst="rect">
            <a:avLst/>
          </a:prstGeom>
        </p:spPr>
      </p:pic>
      <p:pic>
        <p:nvPicPr>
          <p:cNvPr id="7" name="Picture 6"/>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294377100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21734"/>
            <a:ext cx="6508377" cy="846666"/>
          </a:xfrm>
        </p:spPr>
        <p:txBody>
          <a:bodyPr/>
          <a:lstStyle/>
          <a:p>
            <a:r>
              <a:rPr lang="en-GB" dirty="0" smtClean="0"/>
              <a:t>How did we do it?</a:t>
            </a:r>
            <a:endParaRPr lang="en-GB" dirty="0"/>
          </a:p>
        </p:txBody>
      </p:sp>
      <p:sp>
        <p:nvSpPr>
          <p:cNvPr id="3" name="Content Placeholder 2"/>
          <p:cNvSpPr>
            <a:spLocks noGrp="1"/>
          </p:cNvSpPr>
          <p:nvPr>
            <p:ph idx="4294967295"/>
          </p:nvPr>
        </p:nvSpPr>
        <p:spPr>
          <a:xfrm>
            <a:off x="457199" y="1777999"/>
            <a:ext cx="8564249" cy="4348163"/>
          </a:xfrm>
        </p:spPr>
        <p:txBody>
          <a:bodyPr>
            <a:normAutofit/>
          </a:bodyPr>
          <a:lstStyle/>
          <a:p>
            <a:r>
              <a:rPr lang="en-GB" sz="2800" dirty="0" smtClean="0">
                <a:latin typeface="Candara"/>
                <a:cs typeface="Candara"/>
              </a:rPr>
              <a:t>Reviewed existing branding research. </a:t>
            </a:r>
          </a:p>
          <a:p>
            <a:r>
              <a:rPr lang="en-GB" sz="2800" dirty="0" smtClean="0">
                <a:latin typeface="Candara"/>
                <a:cs typeface="Candara"/>
              </a:rPr>
              <a:t>Defined areas to test – barriers</a:t>
            </a:r>
            <a:r>
              <a:rPr lang="en-GB" sz="2800" dirty="0">
                <a:latin typeface="Candara"/>
                <a:cs typeface="Candara"/>
              </a:rPr>
              <a:t> </a:t>
            </a:r>
            <a:r>
              <a:rPr lang="en-GB" sz="2800" dirty="0" smtClean="0">
                <a:latin typeface="Candara"/>
                <a:cs typeface="Candara"/>
              </a:rPr>
              <a:t>and benefits.</a:t>
            </a:r>
          </a:p>
          <a:p>
            <a:r>
              <a:rPr lang="en-GB" sz="2800" dirty="0">
                <a:latin typeface="Candara"/>
                <a:cs typeface="Candara"/>
              </a:rPr>
              <a:t>D</a:t>
            </a:r>
            <a:r>
              <a:rPr lang="en-GB" sz="2800" dirty="0" smtClean="0">
                <a:latin typeface="Candara"/>
                <a:cs typeface="Candara"/>
              </a:rPr>
              <a:t>eveloped models.</a:t>
            </a:r>
          </a:p>
          <a:p>
            <a:r>
              <a:rPr lang="en-GB" sz="2800" dirty="0" smtClean="0">
                <a:latin typeface="Candara"/>
                <a:cs typeface="Candara"/>
              </a:rPr>
              <a:t>Ran survey.</a:t>
            </a:r>
          </a:p>
          <a:p>
            <a:r>
              <a:rPr lang="en-GB" sz="2800" dirty="0" smtClean="0">
                <a:latin typeface="Candara"/>
                <a:cs typeface="Candara"/>
              </a:rPr>
              <a:t>Ran Appreciative </a:t>
            </a:r>
            <a:r>
              <a:rPr lang="en-GB" sz="2800" dirty="0">
                <a:latin typeface="Candara"/>
                <a:cs typeface="Candara"/>
              </a:rPr>
              <a:t>I</a:t>
            </a:r>
            <a:r>
              <a:rPr lang="en-GB" sz="2800" dirty="0" smtClean="0">
                <a:latin typeface="Candara"/>
                <a:cs typeface="Candara"/>
              </a:rPr>
              <a:t>nquiry workshop.</a:t>
            </a:r>
          </a:p>
          <a:p>
            <a:r>
              <a:rPr lang="en-GB" sz="2800" dirty="0" smtClean="0">
                <a:latin typeface="Candara"/>
                <a:cs typeface="Candara"/>
              </a:rPr>
              <a:t>Analysis, evaluation and conclusions. </a:t>
            </a:r>
            <a:endParaRPr lang="en-GB" dirty="0" smtClean="0"/>
          </a:p>
          <a:p>
            <a:pPr marL="0" indent="0">
              <a:buNone/>
            </a:pPr>
            <a:endParaRPr lang="en-GB" dirty="0"/>
          </a:p>
        </p:txBody>
      </p:sp>
      <p:pic>
        <p:nvPicPr>
          <p:cNvPr id="5" name="Picture 4"/>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64580319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6508377" cy="1143000"/>
          </a:xfrm>
        </p:spPr>
        <p:txBody>
          <a:bodyPr>
            <a:normAutofit fontScale="90000"/>
          </a:bodyPr>
          <a:lstStyle/>
          <a:p>
            <a:r>
              <a:rPr lang="en-GB" dirty="0" smtClean="0"/>
              <a:t>What we learnt from review of corporate branding research</a:t>
            </a:r>
            <a:endParaRPr lang="en-GB" dirty="0"/>
          </a:p>
        </p:txBody>
      </p:sp>
      <p:sp>
        <p:nvSpPr>
          <p:cNvPr id="3" name="Content Placeholder 2"/>
          <p:cNvSpPr>
            <a:spLocks noGrp="1"/>
          </p:cNvSpPr>
          <p:nvPr>
            <p:ph idx="4294967295"/>
          </p:nvPr>
        </p:nvSpPr>
        <p:spPr>
          <a:xfrm>
            <a:off x="457198" y="2209800"/>
            <a:ext cx="8077201" cy="3916363"/>
          </a:xfrm>
        </p:spPr>
        <p:txBody>
          <a:bodyPr>
            <a:normAutofit lnSpcReduction="10000"/>
          </a:bodyPr>
          <a:lstStyle/>
          <a:p>
            <a:r>
              <a:rPr lang="en-US" sz="2200" i="1" dirty="0">
                <a:latin typeface="Candara"/>
                <a:cs typeface="Candara"/>
              </a:rPr>
              <a:t>‘grow customers’</a:t>
            </a:r>
            <a:r>
              <a:rPr lang="en-US" sz="2200" dirty="0">
                <a:latin typeface="Candara"/>
                <a:cs typeface="Candara"/>
              </a:rPr>
              <a:t> </a:t>
            </a:r>
            <a:r>
              <a:rPr lang="en-US" sz="2200" i="1" dirty="0">
                <a:latin typeface="Candara"/>
                <a:cs typeface="Candara"/>
              </a:rPr>
              <a:t> </a:t>
            </a:r>
            <a:r>
              <a:rPr lang="en-US" sz="2200" dirty="0">
                <a:latin typeface="Candara"/>
                <a:cs typeface="Candara"/>
              </a:rPr>
              <a:t>(Madden et al. 2006, Keller 2009)</a:t>
            </a:r>
          </a:p>
          <a:p>
            <a:r>
              <a:rPr lang="en-US" sz="2200" i="1" dirty="0" smtClean="0">
                <a:latin typeface="Candara"/>
                <a:cs typeface="Candara"/>
              </a:rPr>
              <a:t>‘better return</a:t>
            </a:r>
            <a:r>
              <a:rPr lang="en-US" sz="2200" i="1" dirty="0">
                <a:latin typeface="Candara"/>
                <a:cs typeface="Candara"/>
              </a:rPr>
              <a:t> </a:t>
            </a:r>
            <a:r>
              <a:rPr lang="en-US" sz="2200" i="1" dirty="0" smtClean="0">
                <a:latin typeface="Candara"/>
                <a:cs typeface="Candara"/>
              </a:rPr>
              <a:t>on</a:t>
            </a:r>
            <a:r>
              <a:rPr lang="en-US" sz="2200" i="1" dirty="0">
                <a:latin typeface="Candara"/>
                <a:cs typeface="Candara"/>
              </a:rPr>
              <a:t> </a:t>
            </a:r>
            <a:r>
              <a:rPr lang="en-US" sz="2200" i="1" dirty="0" smtClean="0">
                <a:latin typeface="Candara"/>
                <a:cs typeface="Candara"/>
              </a:rPr>
              <a:t>investment’ </a:t>
            </a:r>
            <a:r>
              <a:rPr lang="en-US" sz="2200" dirty="0">
                <a:latin typeface="Candara"/>
                <a:cs typeface="Candara"/>
              </a:rPr>
              <a:t>and </a:t>
            </a:r>
            <a:r>
              <a:rPr lang="en-US" sz="2200" i="1" dirty="0">
                <a:latin typeface="Candara"/>
                <a:cs typeface="Candara"/>
              </a:rPr>
              <a:t>‘</a:t>
            </a:r>
            <a:r>
              <a:rPr lang="en-US" sz="2200" i="1" dirty="0" smtClean="0">
                <a:latin typeface="Candara"/>
                <a:cs typeface="Candara"/>
              </a:rPr>
              <a:t>better market</a:t>
            </a:r>
            <a:r>
              <a:rPr lang="en-US" sz="2200" i="1" dirty="0">
                <a:latin typeface="Candara"/>
                <a:cs typeface="Candara"/>
              </a:rPr>
              <a:t> </a:t>
            </a:r>
            <a:r>
              <a:rPr lang="en-US" sz="2200" i="1" dirty="0" smtClean="0">
                <a:latin typeface="Candara"/>
                <a:cs typeface="Candara"/>
              </a:rPr>
              <a:t>performance</a:t>
            </a:r>
            <a:r>
              <a:rPr lang="en-US" sz="2200" i="1" dirty="0">
                <a:latin typeface="Candara"/>
                <a:cs typeface="Candara"/>
              </a:rPr>
              <a:t>’ </a:t>
            </a:r>
            <a:r>
              <a:rPr lang="en-US" sz="2200" dirty="0" smtClean="0">
                <a:latin typeface="Candara"/>
                <a:cs typeface="Candara"/>
              </a:rPr>
              <a:t>(</a:t>
            </a:r>
            <a:r>
              <a:rPr lang="en-US" sz="2200" dirty="0" err="1">
                <a:latin typeface="Candara"/>
                <a:cs typeface="Candara"/>
              </a:rPr>
              <a:t>Aaker</a:t>
            </a:r>
            <a:r>
              <a:rPr lang="en-US" sz="2200" dirty="0">
                <a:latin typeface="Candara"/>
                <a:cs typeface="Candara"/>
              </a:rPr>
              <a:t> 1996, de </a:t>
            </a:r>
            <a:r>
              <a:rPr lang="en-US" sz="2200" dirty="0" err="1">
                <a:latin typeface="Candara"/>
                <a:cs typeface="Candara"/>
              </a:rPr>
              <a:t>Chernatony</a:t>
            </a:r>
            <a:r>
              <a:rPr lang="en-US" sz="2200" dirty="0">
                <a:latin typeface="Candara"/>
                <a:cs typeface="Candara"/>
              </a:rPr>
              <a:t> 2009, </a:t>
            </a:r>
            <a:r>
              <a:rPr lang="en-US" sz="2200" dirty="0" smtClean="0">
                <a:latin typeface="Candara"/>
                <a:cs typeface="Candara"/>
              </a:rPr>
              <a:t>Keller 2009) </a:t>
            </a:r>
            <a:endParaRPr lang="en-US" sz="2200" i="1" dirty="0" smtClean="0">
              <a:latin typeface="Candara"/>
              <a:cs typeface="Candara"/>
            </a:endParaRPr>
          </a:p>
          <a:p>
            <a:r>
              <a:rPr lang="en-US" sz="2200" i="1" dirty="0" smtClean="0">
                <a:latin typeface="Candara"/>
                <a:cs typeface="Candara"/>
              </a:rPr>
              <a:t>‘greater awareness</a:t>
            </a:r>
            <a:r>
              <a:rPr lang="en-US" sz="2200" i="1" dirty="0">
                <a:latin typeface="Candara"/>
                <a:cs typeface="Candara"/>
              </a:rPr>
              <a:t> </a:t>
            </a:r>
            <a:r>
              <a:rPr lang="en-US" sz="2200" i="1" dirty="0" smtClean="0">
                <a:latin typeface="Candara"/>
                <a:cs typeface="Candara"/>
              </a:rPr>
              <a:t>of</a:t>
            </a:r>
            <a:r>
              <a:rPr lang="en-US" sz="2200" i="1" dirty="0">
                <a:latin typeface="Candara"/>
                <a:cs typeface="Candara"/>
              </a:rPr>
              <a:t> </a:t>
            </a:r>
            <a:r>
              <a:rPr lang="en-US" sz="2200" i="1" dirty="0" smtClean="0">
                <a:latin typeface="Candara"/>
                <a:cs typeface="Candara"/>
              </a:rPr>
              <a:t>product’ and </a:t>
            </a:r>
            <a:r>
              <a:rPr lang="en-US" sz="2200" dirty="0" smtClean="0">
                <a:latin typeface="Candara"/>
                <a:cs typeface="Candara"/>
              </a:rPr>
              <a:t> </a:t>
            </a:r>
            <a:r>
              <a:rPr lang="en-US" sz="2200" i="1" dirty="0">
                <a:latin typeface="Candara"/>
                <a:cs typeface="Candara"/>
              </a:rPr>
              <a:t>‘distinguished in competitive environments’ </a:t>
            </a:r>
            <a:r>
              <a:rPr lang="en-US" sz="2200" dirty="0" smtClean="0">
                <a:latin typeface="Candara"/>
                <a:cs typeface="Candara"/>
              </a:rPr>
              <a:t>(de </a:t>
            </a:r>
            <a:r>
              <a:rPr lang="en-US" sz="2200" dirty="0" err="1" smtClean="0">
                <a:latin typeface="Candara"/>
                <a:cs typeface="Candara"/>
              </a:rPr>
              <a:t>Chernatony</a:t>
            </a:r>
            <a:r>
              <a:rPr lang="en-US" sz="2200" dirty="0">
                <a:latin typeface="Candara"/>
                <a:cs typeface="Candara"/>
              </a:rPr>
              <a:t> </a:t>
            </a:r>
            <a:r>
              <a:rPr lang="en-US" sz="2200" dirty="0" smtClean="0">
                <a:latin typeface="Candara"/>
                <a:cs typeface="Candara"/>
              </a:rPr>
              <a:t>2009) </a:t>
            </a:r>
          </a:p>
          <a:p>
            <a:r>
              <a:rPr lang="en-US" sz="2200" i="1" dirty="0" smtClean="0">
                <a:latin typeface="Candara"/>
                <a:cs typeface="Candara"/>
              </a:rPr>
              <a:t>‘helps convey values’ and ‘tell stories’</a:t>
            </a:r>
            <a:r>
              <a:rPr lang="en-US" sz="2200" dirty="0" smtClean="0">
                <a:latin typeface="Candara"/>
                <a:cs typeface="Candara"/>
              </a:rPr>
              <a:t> (de </a:t>
            </a:r>
            <a:r>
              <a:rPr lang="en-US" sz="2200" dirty="0" err="1" smtClean="0">
                <a:latin typeface="Candara"/>
                <a:cs typeface="Candara"/>
              </a:rPr>
              <a:t>Chernatony</a:t>
            </a:r>
            <a:r>
              <a:rPr lang="en-US" sz="2200" dirty="0" smtClean="0">
                <a:latin typeface="Candara"/>
                <a:cs typeface="Candara"/>
              </a:rPr>
              <a:t> and </a:t>
            </a:r>
            <a:r>
              <a:rPr lang="en-US" sz="2200" dirty="0" err="1" smtClean="0">
                <a:latin typeface="Candara"/>
                <a:cs typeface="Candara"/>
              </a:rPr>
              <a:t>Dall’Olmo</a:t>
            </a:r>
            <a:r>
              <a:rPr lang="en-US" sz="2200" dirty="0" smtClean="0">
                <a:latin typeface="Candara"/>
                <a:cs typeface="Candara"/>
              </a:rPr>
              <a:t> Riley 1998, Money 2013) </a:t>
            </a:r>
          </a:p>
          <a:p>
            <a:r>
              <a:rPr lang="en-US" sz="2200" dirty="0" smtClean="0">
                <a:latin typeface="Candara"/>
                <a:cs typeface="Candara"/>
              </a:rPr>
              <a:t>Brand management</a:t>
            </a:r>
            <a:r>
              <a:rPr lang="en-US" sz="2200" dirty="0">
                <a:latin typeface="Candara"/>
                <a:cs typeface="Candara"/>
              </a:rPr>
              <a:t> </a:t>
            </a:r>
            <a:r>
              <a:rPr lang="en-US" sz="2200" dirty="0" smtClean="0">
                <a:latin typeface="Candara"/>
                <a:cs typeface="Candara"/>
              </a:rPr>
              <a:t>is</a:t>
            </a:r>
            <a:r>
              <a:rPr lang="en-US" sz="2200" dirty="0">
                <a:latin typeface="Candara"/>
                <a:cs typeface="Candara"/>
              </a:rPr>
              <a:t> </a:t>
            </a:r>
            <a:r>
              <a:rPr lang="en-US" sz="2200" dirty="0" smtClean="0">
                <a:latin typeface="Candara"/>
                <a:cs typeface="Candara"/>
              </a:rPr>
              <a:t>appropriate strategic response</a:t>
            </a:r>
            <a:r>
              <a:rPr lang="en-US" sz="2200" dirty="0">
                <a:latin typeface="Candara"/>
                <a:cs typeface="Candara"/>
              </a:rPr>
              <a:t> </a:t>
            </a:r>
            <a:r>
              <a:rPr lang="en-US" sz="2200" dirty="0" smtClean="0">
                <a:latin typeface="Candara"/>
                <a:cs typeface="Candara"/>
              </a:rPr>
              <a:t>to tough economic</a:t>
            </a:r>
            <a:r>
              <a:rPr lang="en-US" sz="2200" dirty="0">
                <a:latin typeface="Candara"/>
                <a:cs typeface="Candara"/>
              </a:rPr>
              <a:t> </a:t>
            </a:r>
            <a:r>
              <a:rPr lang="en-US" sz="2200" dirty="0" smtClean="0">
                <a:latin typeface="Candara"/>
                <a:cs typeface="Candara"/>
              </a:rPr>
              <a:t>times (</a:t>
            </a:r>
            <a:r>
              <a:rPr lang="en-US" sz="2200" dirty="0" err="1" smtClean="0">
                <a:latin typeface="Candara"/>
                <a:cs typeface="Candara"/>
              </a:rPr>
              <a:t>Voeth</a:t>
            </a:r>
            <a:r>
              <a:rPr lang="en-US" sz="2200" dirty="0">
                <a:latin typeface="Candara"/>
                <a:cs typeface="Candara"/>
              </a:rPr>
              <a:t> </a:t>
            </a:r>
            <a:r>
              <a:rPr lang="en-US" sz="2200" dirty="0" smtClean="0">
                <a:latin typeface="Candara"/>
                <a:cs typeface="Candara"/>
              </a:rPr>
              <a:t>and </a:t>
            </a:r>
            <a:r>
              <a:rPr lang="en-US" sz="2200" dirty="0" err="1" smtClean="0">
                <a:latin typeface="Candara"/>
                <a:cs typeface="Candara"/>
              </a:rPr>
              <a:t>Herbst</a:t>
            </a:r>
            <a:r>
              <a:rPr lang="en-US" sz="2200" dirty="0" smtClean="0">
                <a:latin typeface="Candara"/>
                <a:cs typeface="Candara"/>
              </a:rPr>
              <a:t> 2008, Chew</a:t>
            </a:r>
            <a:r>
              <a:rPr lang="en-US" sz="2200" dirty="0">
                <a:latin typeface="Candara"/>
                <a:cs typeface="Candara"/>
              </a:rPr>
              <a:t> </a:t>
            </a:r>
            <a:r>
              <a:rPr lang="en-US" sz="2200" dirty="0" smtClean="0">
                <a:latin typeface="Candara"/>
                <a:cs typeface="Candara"/>
              </a:rPr>
              <a:t>2006)</a:t>
            </a:r>
            <a:endParaRPr lang="en-US" dirty="0"/>
          </a:p>
          <a:p>
            <a:endParaRPr lang="en-GB" dirty="0"/>
          </a:p>
        </p:txBody>
      </p:sp>
      <p:pic>
        <p:nvPicPr>
          <p:cNvPr id="5" name="Picture 4"/>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5630679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6508377" cy="1143000"/>
          </a:xfrm>
        </p:spPr>
        <p:txBody>
          <a:bodyPr/>
          <a:lstStyle/>
          <a:p>
            <a:r>
              <a:rPr lang="en-GB" dirty="0"/>
              <a:t>What we learnt from review of SME branding research</a:t>
            </a:r>
          </a:p>
        </p:txBody>
      </p:sp>
      <p:sp>
        <p:nvSpPr>
          <p:cNvPr id="3" name="Content Placeholder 2"/>
          <p:cNvSpPr>
            <a:spLocks noGrp="1"/>
          </p:cNvSpPr>
          <p:nvPr>
            <p:ph idx="4294967295"/>
          </p:nvPr>
        </p:nvSpPr>
        <p:spPr>
          <a:xfrm>
            <a:off x="660399" y="1963738"/>
            <a:ext cx="8365067" cy="4403725"/>
          </a:xfrm>
        </p:spPr>
        <p:txBody>
          <a:bodyPr>
            <a:noAutofit/>
          </a:bodyPr>
          <a:lstStyle/>
          <a:p>
            <a:r>
              <a:rPr lang="en-US" sz="2400" i="1" dirty="0" smtClean="0">
                <a:latin typeface="Candara"/>
                <a:cs typeface="Candara"/>
              </a:rPr>
              <a:t>“</a:t>
            </a:r>
            <a:r>
              <a:rPr lang="en-US" sz="2400" i="1" dirty="0">
                <a:latin typeface="Candara"/>
                <a:cs typeface="Candara"/>
              </a:rPr>
              <a:t>I</a:t>
            </a:r>
            <a:r>
              <a:rPr lang="en-US" sz="2400" i="1" dirty="0" smtClean="0">
                <a:latin typeface="Candara"/>
                <a:cs typeface="Candara"/>
              </a:rPr>
              <a:t>gnores 95</a:t>
            </a:r>
            <a:r>
              <a:rPr lang="en-US" sz="2400" i="1" dirty="0">
                <a:latin typeface="Candara"/>
                <a:cs typeface="Candara"/>
              </a:rPr>
              <a:t>% of businesses belong to </a:t>
            </a:r>
            <a:r>
              <a:rPr lang="en-US" sz="2400" i="1" dirty="0" smtClean="0">
                <a:latin typeface="Candara"/>
                <a:cs typeface="Candara"/>
              </a:rPr>
              <a:t>SME group” </a:t>
            </a:r>
            <a:r>
              <a:rPr lang="en-US" sz="2400" dirty="0" smtClean="0">
                <a:latin typeface="Candara"/>
                <a:cs typeface="Candara"/>
              </a:rPr>
              <a:t>(</a:t>
            </a:r>
            <a:r>
              <a:rPr lang="en-US" sz="2400" dirty="0" err="1">
                <a:latin typeface="Candara"/>
                <a:cs typeface="Candara"/>
              </a:rPr>
              <a:t>Krake</a:t>
            </a:r>
            <a:r>
              <a:rPr lang="en-US" sz="2400" dirty="0">
                <a:latin typeface="Candara"/>
                <a:cs typeface="Candara"/>
              </a:rPr>
              <a:t> 2005) </a:t>
            </a:r>
          </a:p>
          <a:p>
            <a:r>
              <a:rPr lang="en-US" sz="2400" i="1" dirty="0">
                <a:latin typeface="Candara"/>
                <a:cs typeface="Candara"/>
              </a:rPr>
              <a:t>“Brand management is the process of creating, </a:t>
            </a:r>
            <a:r>
              <a:rPr lang="en-US" sz="2400" i="1" dirty="0" err="1">
                <a:latin typeface="Candara"/>
                <a:cs typeface="Candara"/>
              </a:rPr>
              <a:t>co-ordinating</a:t>
            </a:r>
            <a:r>
              <a:rPr lang="en-US" sz="2400" i="1" dirty="0">
                <a:latin typeface="Candara"/>
                <a:cs typeface="Candara"/>
              </a:rPr>
              <a:t> and monitoring interactions between an </a:t>
            </a:r>
            <a:r>
              <a:rPr lang="en-US" sz="2400" i="1" dirty="0" err="1">
                <a:latin typeface="Candara"/>
                <a:cs typeface="Candara"/>
              </a:rPr>
              <a:t>organisation</a:t>
            </a:r>
            <a:r>
              <a:rPr lang="en-US" sz="2400" i="1" dirty="0">
                <a:latin typeface="Candara"/>
                <a:cs typeface="Candara"/>
              </a:rPr>
              <a:t> and its stakeholders” (</a:t>
            </a:r>
            <a:r>
              <a:rPr lang="en-US" sz="2400" i="1" dirty="0" err="1">
                <a:latin typeface="Candara"/>
                <a:cs typeface="Candara"/>
              </a:rPr>
              <a:t>Berthon</a:t>
            </a:r>
            <a:r>
              <a:rPr lang="en-US" sz="2400" i="1" dirty="0">
                <a:latin typeface="Candara"/>
                <a:cs typeface="Candara"/>
              </a:rPr>
              <a:t> et al. 2008) </a:t>
            </a:r>
          </a:p>
          <a:p>
            <a:r>
              <a:rPr lang="en-US" sz="2400" i="1" dirty="0" smtClean="0">
                <a:latin typeface="Candara"/>
                <a:cs typeface="Candara"/>
              </a:rPr>
              <a:t>Brand </a:t>
            </a:r>
            <a:r>
              <a:rPr lang="en-US" sz="2400" i="1" dirty="0">
                <a:latin typeface="Candara"/>
                <a:cs typeface="Candara"/>
              </a:rPr>
              <a:t>seen as a cost not </a:t>
            </a:r>
            <a:r>
              <a:rPr lang="en-US" sz="2400" i="1" dirty="0" smtClean="0">
                <a:latin typeface="Candara"/>
                <a:cs typeface="Candara"/>
              </a:rPr>
              <a:t>strategic </a:t>
            </a:r>
            <a:r>
              <a:rPr lang="en-US" sz="2400" i="1" dirty="0">
                <a:latin typeface="Candara"/>
                <a:cs typeface="Candara"/>
              </a:rPr>
              <a:t>investment </a:t>
            </a:r>
            <a:r>
              <a:rPr lang="en-US" sz="2400" dirty="0">
                <a:latin typeface="Candara"/>
                <a:cs typeface="Candara"/>
              </a:rPr>
              <a:t>(</a:t>
            </a:r>
            <a:r>
              <a:rPr lang="en-US" sz="2400" dirty="0" err="1">
                <a:latin typeface="Candara"/>
                <a:cs typeface="Candara"/>
              </a:rPr>
              <a:t>Merrilees</a:t>
            </a:r>
            <a:r>
              <a:rPr lang="en-US" sz="2400" dirty="0">
                <a:latin typeface="Candara"/>
                <a:cs typeface="Candara"/>
              </a:rPr>
              <a:t> 2007)</a:t>
            </a:r>
          </a:p>
          <a:p>
            <a:r>
              <a:rPr lang="en-US" sz="2400" i="1" dirty="0">
                <a:latin typeface="Candara"/>
                <a:cs typeface="Candara"/>
              </a:rPr>
              <a:t>“Small organisations face enormous pressures to focus on short-term service delivery to the exclusion of strategic brand investment</a:t>
            </a:r>
            <a:r>
              <a:rPr lang="en-US" sz="2400" dirty="0">
                <a:latin typeface="Candara"/>
                <a:cs typeface="Candara"/>
              </a:rPr>
              <a:t>” (Wong and </a:t>
            </a:r>
            <a:r>
              <a:rPr lang="en-US" sz="2400" dirty="0" err="1">
                <a:latin typeface="Candara"/>
                <a:cs typeface="Candara"/>
              </a:rPr>
              <a:t>Merrilees</a:t>
            </a:r>
            <a:r>
              <a:rPr lang="en-US" sz="2400" dirty="0">
                <a:latin typeface="Candara"/>
                <a:cs typeface="Candara"/>
              </a:rPr>
              <a:t> 2005</a:t>
            </a:r>
            <a:r>
              <a:rPr lang="en-US" sz="2400" dirty="0" smtClean="0">
                <a:latin typeface="Candara"/>
                <a:cs typeface="Candara"/>
              </a:rPr>
              <a:t>)</a:t>
            </a:r>
            <a:endParaRPr lang="en-US" sz="2400" dirty="0">
              <a:latin typeface="Candara"/>
              <a:cs typeface="Candara"/>
            </a:endParaRPr>
          </a:p>
        </p:txBody>
      </p:sp>
      <p:pic>
        <p:nvPicPr>
          <p:cNvPr id="6" name="Picture 5"/>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24908906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6508377" cy="1143000"/>
          </a:xfrm>
        </p:spPr>
        <p:txBody>
          <a:bodyPr>
            <a:normAutofit fontScale="90000"/>
          </a:bodyPr>
          <a:lstStyle/>
          <a:p>
            <a:r>
              <a:rPr lang="en-GB" dirty="0" smtClean="0"/>
              <a:t>What we learnt from review of large charity branding research</a:t>
            </a:r>
            <a:endParaRPr lang="en-GB" dirty="0"/>
          </a:p>
        </p:txBody>
      </p:sp>
      <p:sp>
        <p:nvSpPr>
          <p:cNvPr id="3" name="Content Placeholder 2"/>
          <p:cNvSpPr>
            <a:spLocks noGrp="1"/>
          </p:cNvSpPr>
          <p:nvPr>
            <p:ph idx="4294967295"/>
          </p:nvPr>
        </p:nvSpPr>
        <p:spPr>
          <a:xfrm>
            <a:off x="304800" y="1828800"/>
            <a:ext cx="8568268" cy="4348164"/>
          </a:xfrm>
        </p:spPr>
        <p:txBody>
          <a:bodyPr>
            <a:normAutofit fontScale="92500"/>
          </a:bodyPr>
          <a:lstStyle/>
          <a:p>
            <a:r>
              <a:rPr lang="en-GB" sz="2600" dirty="0">
                <a:latin typeface="Candara"/>
                <a:cs typeface="Candara"/>
              </a:rPr>
              <a:t>Brand orientation and implementation more likely to increase donations than economising and cutting costs</a:t>
            </a:r>
            <a:r>
              <a:rPr lang="en-US" sz="2600" dirty="0">
                <a:latin typeface="Candara"/>
                <a:cs typeface="Candara"/>
              </a:rPr>
              <a:t>. (</a:t>
            </a:r>
            <a:r>
              <a:rPr lang="en-US" sz="2600" dirty="0" err="1">
                <a:latin typeface="Candara"/>
                <a:cs typeface="Candara"/>
              </a:rPr>
              <a:t>Frumkin</a:t>
            </a:r>
            <a:r>
              <a:rPr lang="en-US" sz="2600" dirty="0">
                <a:latin typeface="Candara"/>
                <a:cs typeface="Candara"/>
              </a:rPr>
              <a:t> and Kim 2001</a:t>
            </a:r>
            <a:r>
              <a:rPr lang="en-US" sz="2600" dirty="0" smtClean="0">
                <a:latin typeface="Candara"/>
                <a:cs typeface="Candara"/>
              </a:rPr>
              <a:t>)</a:t>
            </a:r>
          </a:p>
          <a:p>
            <a:r>
              <a:rPr lang="en-US" sz="2600" dirty="0" smtClean="0">
                <a:latin typeface="Candara"/>
                <a:cs typeface="Candara"/>
              </a:rPr>
              <a:t>Charity brands have </a:t>
            </a:r>
            <a:r>
              <a:rPr lang="en-US" sz="2600" i="1" dirty="0" smtClean="0">
                <a:latin typeface="Candara"/>
                <a:cs typeface="Candara"/>
              </a:rPr>
              <a:t>‘certain peculiarities’ </a:t>
            </a:r>
            <a:r>
              <a:rPr lang="en-US" sz="2600" dirty="0" smtClean="0">
                <a:latin typeface="Candara"/>
                <a:cs typeface="Candara"/>
              </a:rPr>
              <a:t>(</a:t>
            </a:r>
            <a:r>
              <a:rPr lang="en-US" sz="2600" dirty="0" err="1" smtClean="0">
                <a:latin typeface="Candara"/>
                <a:cs typeface="Candara"/>
              </a:rPr>
              <a:t>Voeth</a:t>
            </a:r>
            <a:r>
              <a:rPr lang="en-US" sz="2600" dirty="0" smtClean="0">
                <a:latin typeface="Candara"/>
                <a:cs typeface="Candara"/>
              </a:rPr>
              <a:t> &amp;</a:t>
            </a:r>
            <a:r>
              <a:rPr lang="en-US" sz="2600" dirty="0" err="1" smtClean="0">
                <a:latin typeface="Candara"/>
                <a:cs typeface="Candara"/>
              </a:rPr>
              <a:t>Herbst</a:t>
            </a:r>
            <a:r>
              <a:rPr lang="en-US" sz="2600" dirty="0" smtClean="0">
                <a:latin typeface="Candara"/>
                <a:cs typeface="Candara"/>
              </a:rPr>
              <a:t> 2008)</a:t>
            </a:r>
            <a:endParaRPr lang="en-US" sz="2600" dirty="0">
              <a:latin typeface="Candara"/>
              <a:cs typeface="Candara"/>
            </a:endParaRPr>
          </a:p>
          <a:p>
            <a:pPr lvl="1"/>
            <a:r>
              <a:rPr lang="en-US" sz="2400" i="1" dirty="0" smtClean="0">
                <a:latin typeface="Candara"/>
                <a:cs typeface="Candara"/>
              </a:rPr>
              <a:t>‘communicate core values’ </a:t>
            </a:r>
            <a:r>
              <a:rPr lang="en-US" sz="2400" dirty="0" smtClean="0">
                <a:latin typeface="Candara"/>
                <a:cs typeface="Candara"/>
              </a:rPr>
              <a:t>(Stride and Lee 2007)</a:t>
            </a:r>
          </a:p>
          <a:p>
            <a:pPr lvl="1"/>
            <a:r>
              <a:rPr lang="en-US" sz="2400" i="1" dirty="0" smtClean="0">
                <a:latin typeface="Candara"/>
                <a:cs typeface="Candara"/>
              </a:rPr>
              <a:t>‘speak to multiple stakeholders’ </a:t>
            </a:r>
            <a:r>
              <a:rPr lang="en-US" sz="2400" dirty="0" smtClean="0">
                <a:latin typeface="Candara"/>
                <a:cs typeface="Candara"/>
              </a:rPr>
              <a:t>(Hankinson 2001)</a:t>
            </a:r>
          </a:p>
          <a:p>
            <a:pPr lvl="1"/>
            <a:r>
              <a:rPr lang="en-US" sz="2400" dirty="0" smtClean="0">
                <a:latin typeface="Candara"/>
                <a:cs typeface="Candara"/>
              </a:rPr>
              <a:t> </a:t>
            </a:r>
            <a:r>
              <a:rPr lang="en-US" sz="2400" i="1" dirty="0" smtClean="0">
                <a:latin typeface="Candara"/>
                <a:cs typeface="Candara"/>
              </a:rPr>
              <a:t>‘brand connection with multiple services’</a:t>
            </a:r>
            <a:r>
              <a:rPr lang="en-US" sz="2400" dirty="0" smtClean="0">
                <a:latin typeface="Candara"/>
                <a:cs typeface="Candara"/>
              </a:rPr>
              <a:t> (Hudson 2007) </a:t>
            </a:r>
          </a:p>
          <a:p>
            <a:pPr lvl="1"/>
            <a:r>
              <a:rPr lang="en-US" sz="2400" i="1" dirty="0" smtClean="0">
                <a:latin typeface="Candara"/>
                <a:cs typeface="Candara"/>
              </a:rPr>
              <a:t>‘connect with donors’</a:t>
            </a:r>
            <a:r>
              <a:rPr lang="en-US" sz="2400" dirty="0" smtClean="0">
                <a:latin typeface="Candara"/>
                <a:cs typeface="Candara"/>
              </a:rPr>
              <a:t> (</a:t>
            </a:r>
            <a:r>
              <a:rPr lang="en-US" sz="2400" dirty="0" err="1" smtClean="0">
                <a:latin typeface="Candara"/>
                <a:cs typeface="Candara"/>
              </a:rPr>
              <a:t>Laidler-Kylander</a:t>
            </a:r>
            <a:r>
              <a:rPr lang="en-US" sz="2400" dirty="0" smtClean="0">
                <a:latin typeface="Candara"/>
                <a:cs typeface="Candara"/>
              </a:rPr>
              <a:t> et al 2007)</a:t>
            </a:r>
          </a:p>
          <a:p>
            <a:pPr lvl="1"/>
            <a:r>
              <a:rPr lang="en-US" sz="2400" i="1" dirty="0" smtClean="0">
                <a:latin typeface="Candara"/>
                <a:cs typeface="Candara"/>
              </a:rPr>
              <a:t>‘build trust’</a:t>
            </a:r>
            <a:r>
              <a:rPr lang="en-US" sz="2400" dirty="0" smtClean="0">
                <a:latin typeface="Candara"/>
                <a:cs typeface="Candara"/>
              </a:rPr>
              <a:t> (</a:t>
            </a:r>
            <a:r>
              <a:rPr lang="en-US" sz="2400" dirty="0" err="1" smtClean="0">
                <a:latin typeface="Candara"/>
                <a:cs typeface="Candara"/>
              </a:rPr>
              <a:t>Sargeant</a:t>
            </a:r>
            <a:r>
              <a:rPr lang="en-US" sz="2400" dirty="0" smtClean="0">
                <a:latin typeface="Candara"/>
                <a:cs typeface="Candara"/>
              </a:rPr>
              <a:t> et al 2008, </a:t>
            </a:r>
            <a:r>
              <a:rPr lang="en-US" sz="2400" dirty="0" err="1" smtClean="0">
                <a:latin typeface="Candara"/>
                <a:cs typeface="Candara"/>
              </a:rPr>
              <a:t>Laidler-Kylaner</a:t>
            </a:r>
            <a:r>
              <a:rPr lang="en-US" sz="2400" dirty="0" smtClean="0">
                <a:latin typeface="Candara"/>
                <a:cs typeface="Candara"/>
              </a:rPr>
              <a:t> 2007)</a:t>
            </a:r>
          </a:p>
          <a:p>
            <a:pPr lvl="1"/>
            <a:r>
              <a:rPr lang="en-US" sz="2400" i="1" dirty="0" smtClean="0">
                <a:latin typeface="Candara"/>
                <a:cs typeface="Candara"/>
              </a:rPr>
              <a:t>‘manage long-term relationships’</a:t>
            </a:r>
            <a:r>
              <a:rPr lang="en-US" sz="2400" dirty="0" smtClean="0">
                <a:latin typeface="Candara"/>
                <a:cs typeface="Candara"/>
              </a:rPr>
              <a:t> (Ritchie et al. 1999)</a:t>
            </a:r>
          </a:p>
          <a:p>
            <a:endParaRPr lang="en-US" sz="2600" dirty="0" smtClean="0">
              <a:latin typeface="Candara"/>
              <a:cs typeface="Candara"/>
            </a:endParaRPr>
          </a:p>
          <a:p>
            <a:pPr marL="0" indent="0">
              <a:buNone/>
            </a:pPr>
            <a:endParaRPr lang="en-GB" dirty="0">
              <a:latin typeface="Candara"/>
              <a:cs typeface="Candara"/>
            </a:endParaRPr>
          </a:p>
        </p:txBody>
      </p:sp>
      <p:pic>
        <p:nvPicPr>
          <p:cNvPr id="4" name="Picture 3"/>
          <p:cNvPicPr>
            <a:picLocks noChangeAspect="1"/>
          </p:cNvPicPr>
          <p:nvPr/>
        </p:nvPicPr>
        <p:blipFill>
          <a:blip r:embed="rId3"/>
          <a:stretch>
            <a:fillRect/>
          </a:stretch>
        </p:blipFill>
        <p:spPr>
          <a:xfrm>
            <a:off x="7230528" y="6261418"/>
            <a:ext cx="1790920" cy="485183"/>
          </a:xfrm>
          <a:prstGeom prst="rect">
            <a:avLst/>
          </a:prstGeom>
        </p:spPr>
      </p:pic>
      <p:pic>
        <p:nvPicPr>
          <p:cNvPr id="5" name="Picture 4"/>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70838093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42900"/>
            <a:ext cx="6508377" cy="1143000"/>
          </a:xfrm>
        </p:spPr>
        <p:txBody>
          <a:bodyPr>
            <a:normAutofit fontScale="90000"/>
          </a:bodyPr>
          <a:lstStyle/>
          <a:p>
            <a:r>
              <a:rPr lang="en-GB" dirty="0" smtClean="0"/>
              <a:t>What we learnt from review of small charity branding research</a:t>
            </a:r>
            <a:endParaRPr lang="en-GB" dirty="0"/>
          </a:p>
        </p:txBody>
      </p:sp>
      <p:sp>
        <p:nvSpPr>
          <p:cNvPr id="3" name="Content Placeholder 2"/>
          <p:cNvSpPr>
            <a:spLocks noGrp="1"/>
          </p:cNvSpPr>
          <p:nvPr>
            <p:ph idx="4294967295"/>
          </p:nvPr>
        </p:nvSpPr>
        <p:spPr>
          <a:xfrm>
            <a:off x="610130" y="2040466"/>
            <a:ext cx="8127470" cy="3916363"/>
          </a:xfrm>
        </p:spPr>
        <p:txBody>
          <a:bodyPr>
            <a:normAutofit/>
          </a:bodyPr>
          <a:lstStyle/>
          <a:p>
            <a:r>
              <a:rPr lang="en-GB" sz="2400" dirty="0" smtClean="0">
                <a:latin typeface="Candara"/>
                <a:cs typeface="Candara"/>
              </a:rPr>
              <a:t>Not much! </a:t>
            </a:r>
          </a:p>
          <a:p>
            <a:r>
              <a:rPr lang="en-GB" sz="2400" dirty="0" smtClean="0">
                <a:latin typeface="Candara"/>
                <a:cs typeface="Candara"/>
              </a:rPr>
              <a:t>One conference paper (Sun 2013) and one paper published in 2 star journal (Khan and Ede 2009).</a:t>
            </a:r>
          </a:p>
          <a:p>
            <a:r>
              <a:rPr lang="en-GB" sz="2400" dirty="0" smtClean="0">
                <a:latin typeface="Candara"/>
                <a:cs typeface="Candara"/>
              </a:rPr>
              <a:t>Both identified gap in small charity brand research.</a:t>
            </a:r>
          </a:p>
        </p:txBody>
      </p:sp>
      <p:pic>
        <p:nvPicPr>
          <p:cNvPr id="4" name="Picture 3"/>
          <p:cNvPicPr>
            <a:picLocks noChangeAspect="1"/>
          </p:cNvPicPr>
          <p:nvPr/>
        </p:nvPicPr>
        <p:blipFill>
          <a:blip r:embed="rId3"/>
          <a:stretch>
            <a:fillRect/>
          </a:stretch>
        </p:blipFill>
        <p:spPr>
          <a:xfrm>
            <a:off x="7230528" y="6261418"/>
            <a:ext cx="1790920" cy="485183"/>
          </a:xfrm>
          <a:prstGeom prst="rect">
            <a:avLst/>
          </a:prstGeom>
        </p:spPr>
      </p:pic>
      <p:pic>
        <p:nvPicPr>
          <p:cNvPr id="7" name="Picture 6"/>
          <p:cNvPicPr>
            <a:picLocks noChangeAspect="1"/>
          </p:cNvPicPr>
          <p:nvPr/>
        </p:nvPicPr>
        <p:blipFill>
          <a:blip r:embed="rId3"/>
          <a:stretch>
            <a:fillRect/>
          </a:stretch>
        </p:blipFill>
        <p:spPr>
          <a:xfrm>
            <a:off x="6522023" y="6069476"/>
            <a:ext cx="2499425" cy="677126"/>
          </a:xfrm>
          <a:prstGeom prst="rect">
            <a:avLst/>
          </a:prstGeom>
        </p:spPr>
      </p:pic>
    </p:spTree>
    <p:extLst>
      <p:ext uri="{BB962C8B-B14F-4D97-AF65-F5344CB8AC3E}">
        <p14:creationId xmlns:p14="http://schemas.microsoft.com/office/powerpoint/2010/main" val="187528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laza">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18833</TotalTime>
  <Words>2245</Words>
  <Application>Microsoft Macintosh PowerPoint</Application>
  <PresentationFormat>On-screen Show (4:3)</PresentationFormat>
  <Paragraphs>253</Paragraphs>
  <Slides>27</Slides>
  <Notes>26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Plaza</vt:lpstr>
      <vt:lpstr>The Small Charity Brand Survey – exploring brand management with UK charities with annual incomes of £1m or under   </vt:lpstr>
      <vt:lpstr>The problem</vt:lpstr>
      <vt:lpstr>Charity brand media headlines</vt:lpstr>
      <vt:lpstr>Research objectives?</vt:lpstr>
      <vt:lpstr>How did we do it?</vt:lpstr>
      <vt:lpstr>What we learnt from review of corporate branding research</vt:lpstr>
      <vt:lpstr>What we learnt from review of SME branding research</vt:lpstr>
      <vt:lpstr>What we learnt from review of large charity branding research</vt:lpstr>
      <vt:lpstr>What we learnt from review of small charity branding research</vt:lpstr>
      <vt:lpstr>Brand management continuum</vt:lpstr>
      <vt:lpstr>Brand management continuum</vt:lpstr>
      <vt:lpstr>Where on the continuum are most small charities?</vt:lpstr>
      <vt:lpstr>Brand management activities</vt:lpstr>
      <vt:lpstr>Brand benefits (outcomes) model</vt:lpstr>
      <vt:lpstr>Brand benefits (outputs) model</vt:lpstr>
      <vt:lpstr>Branding barriers model</vt:lpstr>
      <vt:lpstr>The findings – brand benefits (outcomes)</vt:lpstr>
      <vt:lpstr>The findings – brand benefits (outputs)</vt:lpstr>
      <vt:lpstr>The findings – brand barriers</vt:lpstr>
      <vt:lpstr>The findings – brand management</vt:lpstr>
      <vt:lpstr>Brand management continuum</vt:lpstr>
      <vt:lpstr>PowerPoint Presentation</vt:lpstr>
      <vt:lpstr>PowerPoint Presentation</vt:lpstr>
      <vt:lpstr>Any questions?</vt:lpstr>
      <vt:lpstr>Exploring brand management in your charity</vt:lpstr>
      <vt:lpstr>The Appreciative Enquiry focus group</vt:lpstr>
      <vt:lpstr>Staying in touch</vt:lpstr>
    </vt:vector>
  </TitlesOfParts>
  <Company>Red Pencil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Small Charity Brand Survey</dc:title>
  <dc:creator>Natasha Roe</dc:creator>
  <cp:lastModifiedBy>Natasha Roe</cp:lastModifiedBy>
  <cp:revision>215</cp:revision>
  <cp:lastPrinted>2014-06-20T10:26:35Z</cp:lastPrinted>
  <dcterms:created xsi:type="dcterms:W3CDTF">2014-05-04T17:17:25Z</dcterms:created>
  <dcterms:modified xsi:type="dcterms:W3CDTF">2014-10-28T22:59:45Z</dcterms:modified>
</cp:coreProperties>
</file>